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7" r:id="rId3"/>
    <p:sldId id="263" r:id="rId4"/>
    <p:sldId id="304" r:id="rId5"/>
    <p:sldId id="269" r:id="rId6"/>
    <p:sldId id="305" r:id="rId7"/>
    <p:sldId id="259" r:id="rId8"/>
    <p:sldId id="306" r:id="rId9"/>
    <p:sldId id="274" r:id="rId10"/>
    <p:sldId id="307" r:id="rId11"/>
    <p:sldId id="285" r:id="rId12"/>
  </p:sldIdLst>
  <p:sldSz cx="9144000" cy="5143500" type="screen16x9"/>
  <p:notesSz cx="6858000" cy="9144000"/>
  <p:embeddedFontLst>
    <p:embeddedFont>
      <p:font typeface="Arvo" panose="02020500000000000000" charset="0"/>
      <p:regular r:id="rId14"/>
      <p:bold r:id="rId15"/>
      <p:italic r:id="rId16"/>
      <p:boldItalic r:id="rId17"/>
    </p:embeddedFont>
    <p:embeddedFont>
      <p:font typeface="Bodoni" panose="02020500000000000000" charset="0"/>
      <p:regular r:id="rId18"/>
      <p:bold r:id="rId19"/>
      <p:italic r:id="rId20"/>
      <p:boldItalic r:id="rId21"/>
    </p:embeddedFont>
    <p:embeddedFont>
      <p:font typeface="Ubuntu" panose="02020500000000000000" charset="0"/>
      <p:regular r:id="rId22"/>
      <p:bold r:id="rId23"/>
      <p:italic r:id="rId24"/>
      <p:boldItalic r:id="rId25"/>
    </p:embeddedFont>
    <p:embeddedFont>
      <p:font typeface="Ubuntu Light" panose="02020500000000000000" charset="0"/>
      <p:regular r:id="rId26"/>
      <p:bold r:id="rId27"/>
      <p:italic r:id="rId28"/>
      <p:boldItalic r:id="rId29"/>
    </p:embeddedFont>
    <p:embeddedFont>
      <p:font typeface="Yu Gothic UI Semibold" panose="020B0700000000000000" pitchFamily="34" charset="-128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6ABD4F-1CA0-4A5E-B319-C214987EAAF8}">
  <a:tblStyle styleId="{8E6ABD4F-1CA0-4A5E-B319-C214987EAA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8506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2980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775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727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34886" y="549845"/>
            <a:ext cx="4554635" cy="4043809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userDrawn="1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237457" y="146926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3237458" y="958606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3237457" y="2596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3237458" y="2085831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3237457" y="3727308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3237458" y="3213072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12588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1913458" y="1278093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dirty="0"/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1913458" y="2405318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1913458" y="3532543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dirty="0"/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3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7" r:id="rId4"/>
    <p:sldLayoutId id="2147483661" r:id="rId5"/>
    <p:sldLayoutId id="2147483662" r:id="rId6"/>
    <p:sldLayoutId id="2147483664" r:id="rId7"/>
    <p:sldLayoutId id="2147483665" r:id="rId8"/>
    <p:sldLayoutId id="214748367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814147" y="1696050"/>
            <a:ext cx="2688721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AR</a:t>
            </a:r>
            <a:r>
              <a:rPr lang="zh-TW" altLang="en-US" dirty="0"/>
              <a:t>室內導航</a:t>
            </a:r>
            <a:endParaRPr i="1" dirty="0">
              <a:solidFill>
                <a:srgbClr val="434343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0F4444-3310-40DE-92D9-D030849FC594}"/>
              </a:ext>
            </a:extLst>
          </p:cNvPr>
          <p:cNvSpPr/>
          <p:nvPr/>
        </p:nvSpPr>
        <p:spPr>
          <a:xfrm>
            <a:off x="1814147" y="3077080"/>
            <a:ext cx="276463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指導教授： 江佩穎 老師</a:t>
            </a:r>
            <a:endParaRPr lang="en-US" altLang="zh-TW" dirty="0"/>
          </a:p>
          <a:p>
            <a:r>
              <a:rPr lang="zh-TW" altLang="en-US" dirty="0"/>
              <a:t>組別： </a:t>
            </a:r>
            <a:r>
              <a:rPr lang="en-US" altLang="zh-TW" dirty="0"/>
              <a:t>	109-CSIE-S007-MID</a:t>
            </a:r>
            <a:endParaRPr lang="zh-TW" altLang="en-US" dirty="0"/>
          </a:p>
          <a:p>
            <a:r>
              <a:rPr lang="zh-TW" altLang="en-US" dirty="0"/>
              <a:t>組員：</a:t>
            </a:r>
            <a:r>
              <a:rPr lang="en-US" altLang="zh-TW" dirty="0"/>
              <a:t>	106590031</a:t>
            </a:r>
            <a:r>
              <a:rPr lang="zh-TW" altLang="en-US" dirty="0"/>
              <a:t> 鄭庭恩</a:t>
            </a:r>
            <a:endParaRPr lang="en-US" altLang="zh-TW" dirty="0"/>
          </a:p>
          <a:p>
            <a:r>
              <a:rPr lang="en-US" altLang="zh-TW" dirty="0"/>
              <a:t>	106590025</a:t>
            </a:r>
            <a:r>
              <a:rPr lang="zh-TW" altLang="en-US" dirty="0"/>
              <a:t> 郭家佑</a:t>
            </a:r>
            <a:endParaRPr lang="en-US" altLang="zh-TW" dirty="0"/>
          </a:p>
          <a:p>
            <a:r>
              <a:rPr lang="en-US" altLang="zh-TW" dirty="0"/>
              <a:t>	106590014 </a:t>
            </a:r>
            <a:r>
              <a:rPr lang="zh-TW" altLang="en-US" dirty="0"/>
              <a:t>尹秉豪        </a:t>
            </a:r>
            <a:r>
              <a:rPr lang="en-US" altLang="zh-TW" dirty="0"/>
              <a:t>	</a:t>
            </a:r>
            <a:r>
              <a:rPr lang="zh-TW" altLang="en-US" dirty="0"/>
              <a:t> </a:t>
            </a:r>
            <a:endParaRPr lang="en-US" altLang="zh-TW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7CDA8B7E-5673-4376-9475-B5856EFC0F35}"/>
              </a:ext>
            </a:extLst>
          </p:cNvPr>
          <p:cNvGrpSpPr/>
          <p:nvPr/>
        </p:nvGrpSpPr>
        <p:grpSpPr>
          <a:xfrm>
            <a:off x="5873965" y="492840"/>
            <a:ext cx="2085025" cy="4157820"/>
            <a:chOff x="5797765" y="304255"/>
            <a:chExt cx="2085025" cy="4157820"/>
          </a:xfrm>
        </p:grpSpPr>
        <p:grpSp>
          <p:nvGrpSpPr>
            <p:cNvPr id="7" name="Google Shape;824;p56">
              <a:extLst>
                <a:ext uri="{FF2B5EF4-FFF2-40B4-BE49-F238E27FC236}">
                  <a16:creationId xmlns:a16="http://schemas.microsoft.com/office/drawing/2014/main" id="{AEA285F0-F9AF-4027-A4A9-1D8C9D47E502}"/>
                </a:ext>
              </a:extLst>
            </p:cNvPr>
            <p:cNvGrpSpPr/>
            <p:nvPr/>
          </p:nvGrpSpPr>
          <p:grpSpPr>
            <a:xfrm>
              <a:off x="5797765" y="304255"/>
              <a:ext cx="2085025" cy="4157820"/>
              <a:chOff x="2487400" y="238125"/>
              <a:chExt cx="2621025" cy="5226675"/>
            </a:xfrm>
          </p:grpSpPr>
          <p:sp>
            <p:nvSpPr>
              <p:cNvPr id="8" name="Google Shape;825;p56">
                <a:extLst>
                  <a:ext uri="{FF2B5EF4-FFF2-40B4-BE49-F238E27FC236}">
                    <a16:creationId xmlns:a16="http://schemas.microsoft.com/office/drawing/2014/main" id="{0B3BFDD9-EA1B-4FC1-B7E1-BEB679A6088E}"/>
                  </a:ext>
                </a:extLst>
              </p:cNvPr>
              <p:cNvSpPr/>
              <p:nvPr/>
            </p:nvSpPr>
            <p:spPr>
              <a:xfrm>
                <a:off x="2487400" y="238125"/>
                <a:ext cx="2621025" cy="5226675"/>
              </a:xfrm>
              <a:custGeom>
                <a:avLst/>
                <a:gdLst/>
                <a:ahLst/>
                <a:cxnLst/>
                <a:rect l="l" t="t" r="r" b="b"/>
                <a:pathLst>
                  <a:path w="104841" h="209067" extrusionOk="0">
                    <a:moveTo>
                      <a:pt x="88809" y="1142"/>
                    </a:moveTo>
                    <a:cubicBezTo>
                      <a:pt x="97330" y="1142"/>
                      <a:pt x="104270" y="8082"/>
                      <a:pt x="104270" y="16602"/>
                    </a:cubicBezTo>
                    <a:lnTo>
                      <a:pt x="104270" y="192025"/>
                    </a:lnTo>
                    <a:cubicBezTo>
                      <a:pt x="104270" y="200546"/>
                      <a:pt x="97330" y="207486"/>
                      <a:pt x="88809" y="207486"/>
                    </a:cubicBezTo>
                    <a:lnTo>
                      <a:pt x="16251" y="207486"/>
                    </a:lnTo>
                    <a:cubicBezTo>
                      <a:pt x="7730" y="207486"/>
                      <a:pt x="791" y="200546"/>
                      <a:pt x="791" y="192025"/>
                    </a:cubicBezTo>
                    <a:lnTo>
                      <a:pt x="791" y="16602"/>
                    </a:lnTo>
                    <a:cubicBezTo>
                      <a:pt x="791" y="8082"/>
                      <a:pt x="7730" y="1142"/>
                      <a:pt x="16251" y="1142"/>
                    </a:cubicBezTo>
                    <a:close/>
                    <a:moveTo>
                      <a:pt x="15460" y="0"/>
                    </a:moveTo>
                    <a:cubicBezTo>
                      <a:pt x="6940" y="0"/>
                      <a:pt x="0" y="6940"/>
                      <a:pt x="0" y="15460"/>
                    </a:cubicBezTo>
                    <a:lnTo>
                      <a:pt x="0" y="193606"/>
                    </a:lnTo>
                    <a:cubicBezTo>
                      <a:pt x="0" y="202127"/>
                      <a:pt x="6940" y="209067"/>
                      <a:pt x="15460" y="209067"/>
                    </a:cubicBezTo>
                    <a:lnTo>
                      <a:pt x="89380" y="209067"/>
                    </a:lnTo>
                    <a:cubicBezTo>
                      <a:pt x="97901" y="209067"/>
                      <a:pt x="104841" y="202127"/>
                      <a:pt x="104841" y="193606"/>
                    </a:cubicBezTo>
                    <a:lnTo>
                      <a:pt x="104841" y="15460"/>
                    </a:lnTo>
                    <a:cubicBezTo>
                      <a:pt x="104841" y="6940"/>
                      <a:pt x="97901" y="0"/>
                      <a:pt x="89380" y="0"/>
                    </a:cubicBez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26;p56">
                <a:extLst>
                  <a:ext uri="{FF2B5EF4-FFF2-40B4-BE49-F238E27FC236}">
                    <a16:creationId xmlns:a16="http://schemas.microsoft.com/office/drawing/2014/main" id="{0AA30DF8-F9AC-42F5-A7D6-E2C5DD66499A}"/>
                  </a:ext>
                </a:extLst>
              </p:cNvPr>
              <p:cNvSpPr/>
              <p:nvPr/>
            </p:nvSpPr>
            <p:spPr>
              <a:xfrm>
                <a:off x="3766600" y="5195775"/>
                <a:ext cx="67000" cy="6480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592" extrusionOk="0">
                    <a:moveTo>
                      <a:pt x="1" y="0"/>
                    </a:moveTo>
                    <a:lnTo>
                      <a:pt x="1" y="2591"/>
                    </a:lnTo>
                    <a:lnTo>
                      <a:pt x="2680" y="2591"/>
                    </a:lnTo>
                    <a:lnTo>
                      <a:pt x="2680" y="0"/>
                    </a:ln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27;p56">
                <a:extLst>
                  <a:ext uri="{FF2B5EF4-FFF2-40B4-BE49-F238E27FC236}">
                    <a16:creationId xmlns:a16="http://schemas.microsoft.com/office/drawing/2014/main" id="{5BFD0940-59BE-4CEC-BDAC-4ED3D35C68A8}"/>
                  </a:ext>
                </a:extLst>
              </p:cNvPr>
              <p:cNvSpPr/>
              <p:nvPr/>
            </p:nvSpPr>
            <p:spPr>
              <a:xfrm>
                <a:off x="2507150" y="266650"/>
                <a:ext cx="2587000" cy="5158625"/>
              </a:xfrm>
              <a:custGeom>
                <a:avLst/>
                <a:gdLst/>
                <a:ahLst/>
                <a:cxnLst/>
                <a:rect l="l" t="t" r="r" b="b"/>
                <a:pathLst>
                  <a:path w="103480" h="206345" extrusionOk="0">
                    <a:moveTo>
                      <a:pt x="61741" y="8558"/>
                    </a:moveTo>
                    <a:cubicBezTo>
                      <a:pt x="62649" y="8558"/>
                      <a:pt x="62637" y="9975"/>
                      <a:pt x="61704" y="9975"/>
                    </a:cubicBezTo>
                    <a:cubicBezTo>
                      <a:pt x="61677" y="9975"/>
                      <a:pt x="61650" y="9973"/>
                      <a:pt x="61623" y="9971"/>
                    </a:cubicBezTo>
                    <a:lnTo>
                      <a:pt x="40979" y="9971"/>
                    </a:lnTo>
                    <a:cubicBezTo>
                      <a:pt x="40952" y="9973"/>
                      <a:pt x="40925" y="9975"/>
                      <a:pt x="40898" y="9975"/>
                    </a:cubicBezTo>
                    <a:cubicBezTo>
                      <a:pt x="39965" y="9975"/>
                      <a:pt x="39952" y="8558"/>
                      <a:pt x="40861" y="8558"/>
                    </a:cubicBezTo>
                    <a:cubicBezTo>
                      <a:pt x="40899" y="8558"/>
                      <a:pt x="40938" y="8561"/>
                      <a:pt x="40979" y="8566"/>
                    </a:cubicBezTo>
                    <a:lnTo>
                      <a:pt x="61623" y="8566"/>
                    </a:lnTo>
                    <a:cubicBezTo>
                      <a:pt x="61664" y="8561"/>
                      <a:pt x="61703" y="8558"/>
                      <a:pt x="61741" y="8558"/>
                    </a:cubicBezTo>
                    <a:close/>
                    <a:moveTo>
                      <a:pt x="100713" y="16164"/>
                    </a:moveTo>
                    <a:lnTo>
                      <a:pt x="100713" y="189567"/>
                    </a:lnTo>
                    <a:lnTo>
                      <a:pt x="2987" y="189567"/>
                    </a:lnTo>
                    <a:lnTo>
                      <a:pt x="2987" y="16164"/>
                    </a:lnTo>
                    <a:close/>
                    <a:moveTo>
                      <a:pt x="22357" y="196638"/>
                    </a:moveTo>
                    <a:lnTo>
                      <a:pt x="22313" y="197165"/>
                    </a:lnTo>
                    <a:lnTo>
                      <a:pt x="18448" y="197165"/>
                    </a:lnTo>
                    <a:lnTo>
                      <a:pt x="18448" y="196638"/>
                    </a:lnTo>
                    <a:close/>
                    <a:moveTo>
                      <a:pt x="53277" y="196726"/>
                    </a:moveTo>
                    <a:cubicBezTo>
                      <a:pt x="53365" y="196726"/>
                      <a:pt x="53453" y="196814"/>
                      <a:pt x="53453" y="196945"/>
                    </a:cubicBezTo>
                    <a:lnTo>
                      <a:pt x="53453" y="199976"/>
                    </a:lnTo>
                    <a:cubicBezTo>
                      <a:pt x="53453" y="200064"/>
                      <a:pt x="53365" y="200152"/>
                      <a:pt x="53234" y="200152"/>
                    </a:cubicBezTo>
                    <a:lnTo>
                      <a:pt x="50203" y="200152"/>
                    </a:lnTo>
                    <a:cubicBezTo>
                      <a:pt x="50071" y="200152"/>
                      <a:pt x="49983" y="200064"/>
                      <a:pt x="49983" y="199976"/>
                    </a:cubicBezTo>
                    <a:lnTo>
                      <a:pt x="49983" y="196945"/>
                    </a:lnTo>
                    <a:cubicBezTo>
                      <a:pt x="49983" y="196814"/>
                      <a:pt x="50071" y="196726"/>
                      <a:pt x="50203" y="196726"/>
                    </a:cubicBezTo>
                    <a:close/>
                    <a:moveTo>
                      <a:pt x="80706" y="196517"/>
                    </a:moveTo>
                    <a:cubicBezTo>
                      <a:pt x="80761" y="196517"/>
                      <a:pt x="80816" y="196528"/>
                      <a:pt x="80860" y="196550"/>
                    </a:cubicBezTo>
                    <a:cubicBezTo>
                      <a:pt x="80948" y="196638"/>
                      <a:pt x="80948" y="196770"/>
                      <a:pt x="80860" y="196858"/>
                    </a:cubicBezTo>
                    <a:lnTo>
                      <a:pt x="79455" y="198263"/>
                    </a:lnTo>
                    <a:cubicBezTo>
                      <a:pt x="79367" y="198351"/>
                      <a:pt x="79323" y="198439"/>
                      <a:pt x="79323" y="198527"/>
                    </a:cubicBezTo>
                    <a:cubicBezTo>
                      <a:pt x="79323" y="198614"/>
                      <a:pt x="79367" y="198702"/>
                      <a:pt x="79455" y="198790"/>
                    </a:cubicBezTo>
                    <a:lnTo>
                      <a:pt x="80860" y="200196"/>
                    </a:lnTo>
                    <a:cubicBezTo>
                      <a:pt x="80948" y="200284"/>
                      <a:pt x="80948" y="200415"/>
                      <a:pt x="80860" y="200503"/>
                    </a:cubicBezTo>
                    <a:cubicBezTo>
                      <a:pt x="80816" y="200547"/>
                      <a:pt x="80761" y="200569"/>
                      <a:pt x="80706" y="200569"/>
                    </a:cubicBezTo>
                    <a:cubicBezTo>
                      <a:pt x="80652" y="200569"/>
                      <a:pt x="80597" y="200547"/>
                      <a:pt x="80553" y="200503"/>
                    </a:cubicBezTo>
                    <a:lnTo>
                      <a:pt x="79147" y="199098"/>
                    </a:lnTo>
                    <a:cubicBezTo>
                      <a:pt x="79015" y="198922"/>
                      <a:pt x="78928" y="198746"/>
                      <a:pt x="78928" y="198527"/>
                    </a:cubicBezTo>
                    <a:cubicBezTo>
                      <a:pt x="78928" y="198307"/>
                      <a:pt x="79015" y="198131"/>
                      <a:pt x="79147" y="198000"/>
                    </a:cubicBezTo>
                    <a:lnTo>
                      <a:pt x="80553" y="196550"/>
                    </a:lnTo>
                    <a:cubicBezTo>
                      <a:pt x="80597" y="196528"/>
                      <a:pt x="80652" y="196517"/>
                      <a:pt x="80706" y="196517"/>
                    </a:cubicBezTo>
                    <a:close/>
                    <a:moveTo>
                      <a:pt x="15461" y="1"/>
                    </a:moveTo>
                    <a:cubicBezTo>
                      <a:pt x="6940" y="1"/>
                      <a:pt x="1" y="6941"/>
                      <a:pt x="1" y="15461"/>
                    </a:cubicBezTo>
                    <a:lnTo>
                      <a:pt x="1" y="190884"/>
                    </a:lnTo>
                    <a:cubicBezTo>
                      <a:pt x="1" y="199405"/>
                      <a:pt x="6940" y="206345"/>
                      <a:pt x="15461" y="206345"/>
                    </a:cubicBezTo>
                    <a:lnTo>
                      <a:pt x="88019" y="206345"/>
                    </a:lnTo>
                    <a:cubicBezTo>
                      <a:pt x="96540" y="206345"/>
                      <a:pt x="103480" y="199405"/>
                      <a:pt x="103480" y="190884"/>
                    </a:cubicBezTo>
                    <a:lnTo>
                      <a:pt x="103480" y="15461"/>
                    </a:lnTo>
                    <a:cubicBezTo>
                      <a:pt x="103480" y="6941"/>
                      <a:pt x="96540" y="1"/>
                      <a:pt x="8801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28;p56">
                <a:extLst>
                  <a:ext uri="{FF2B5EF4-FFF2-40B4-BE49-F238E27FC236}">
                    <a16:creationId xmlns:a16="http://schemas.microsoft.com/office/drawing/2014/main" id="{9BDF128C-2653-4E15-9262-B9DD1010B3A1}"/>
                  </a:ext>
                </a:extLst>
              </p:cNvPr>
              <p:cNvSpPr/>
              <p:nvPr/>
            </p:nvSpPr>
            <p:spPr>
              <a:xfrm>
                <a:off x="3505950" y="480600"/>
                <a:ext cx="56745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2698" h="1417" extrusionOk="0">
                    <a:moveTo>
                      <a:pt x="909" y="0"/>
                    </a:moveTo>
                    <a:cubicBezTo>
                      <a:pt x="0" y="0"/>
                      <a:pt x="13" y="1417"/>
                      <a:pt x="946" y="1417"/>
                    </a:cubicBezTo>
                    <a:cubicBezTo>
                      <a:pt x="973" y="1417"/>
                      <a:pt x="1000" y="1415"/>
                      <a:pt x="1027" y="1413"/>
                    </a:cubicBezTo>
                    <a:lnTo>
                      <a:pt x="21671" y="1413"/>
                    </a:lnTo>
                    <a:cubicBezTo>
                      <a:pt x="21698" y="1415"/>
                      <a:pt x="21725" y="1417"/>
                      <a:pt x="21752" y="1417"/>
                    </a:cubicBezTo>
                    <a:cubicBezTo>
                      <a:pt x="22685" y="1417"/>
                      <a:pt x="22697" y="0"/>
                      <a:pt x="21789" y="0"/>
                    </a:cubicBezTo>
                    <a:cubicBezTo>
                      <a:pt x="21751" y="0"/>
                      <a:pt x="21712" y="3"/>
                      <a:pt x="21671" y="8"/>
                    </a:cubicBezTo>
                    <a:lnTo>
                      <a:pt x="1027" y="8"/>
                    </a:lnTo>
                    <a:cubicBezTo>
                      <a:pt x="986" y="3"/>
                      <a:pt x="947" y="0"/>
                      <a:pt x="909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29;p56">
                <a:extLst>
                  <a:ext uri="{FF2B5EF4-FFF2-40B4-BE49-F238E27FC236}">
                    <a16:creationId xmlns:a16="http://schemas.microsoft.com/office/drawing/2014/main" id="{D9DE967B-0C82-45A1-AAB4-633ED94A3264}"/>
                  </a:ext>
                </a:extLst>
              </p:cNvPr>
              <p:cNvSpPr/>
              <p:nvPr/>
            </p:nvSpPr>
            <p:spPr>
              <a:xfrm>
                <a:off x="2967225" y="5182600"/>
                <a:ext cx="9775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8" extrusionOk="0">
                    <a:moveTo>
                      <a:pt x="1" y="0"/>
                    </a:moveTo>
                    <a:lnTo>
                      <a:pt x="1" y="527"/>
                    </a:lnTo>
                    <a:lnTo>
                      <a:pt x="3910" y="527"/>
                    </a:lnTo>
                    <a:lnTo>
                      <a:pt x="39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30;p56">
                <a:extLst>
                  <a:ext uri="{FF2B5EF4-FFF2-40B4-BE49-F238E27FC236}">
                    <a16:creationId xmlns:a16="http://schemas.microsoft.com/office/drawing/2014/main" id="{5C046629-B454-4292-B892-AEABED2AFC5E}"/>
                  </a:ext>
                </a:extLst>
              </p:cNvPr>
              <p:cNvSpPr/>
              <p:nvPr/>
            </p:nvSpPr>
            <p:spPr>
              <a:xfrm>
                <a:off x="3756725" y="5184775"/>
                <a:ext cx="86775" cy="856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27" extrusionOk="0">
                    <a:moveTo>
                      <a:pt x="3075" y="440"/>
                    </a:moveTo>
                    <a:lnTo>
                      <a:pt x="3075" y="3031"/>
                    </a:lnTo>
                    <a:lnTo>
                      <a:pt x="396" y="3031"/>
                    </a:lnTo>
                    <a:lnTo>
                      <a:pt x="396" y="440"/>
                    </a:lnTo>
                    <a:close/>
                    <a:moveTo>
                      <a:pt x="220" y="1"/>
                    </a:moveTo>
                    <a:cubicBezTo>
                      <a:pt x="88" y="1"/>
                      <a:pt x="0" y="89"/>
                      <a:pt x="0" y="220"/>
                    </a:cubicBezTo>
                    <a:lnTo>
                      <a:pt x="0" y="3251"/>
                    </a:lnTo>
                    <a:cubicBezTo>
                      <a:pt x="0" y="3339"/>
                      <a:pt x="88" y="3427"/>
                      <a:pt x="220" y="3427"/>
                    </a:cubicBezTo>
                    <a:lnTo>
                      <a:pt x="3294" y="3427"/>
                    </a:lnTo>
                    <a:cubicBezTo>
                      <a:pt x="3382" y="3427"/>
                      <a:pt x="3470" y="3339"/>
                      <a:pt x="3470" y="3251"/>
                    </a:cubicBezTo>
                    <a:lnTo>
                      <a:pt x="3470" y="220"/>
                    </a:lnTo>
                    <a:cubicBezTo>
                      <a:pt x="3470" y="89"/>
                      <a:pt x="3382" y="1"/>
                      <a:pt x="32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31;p56">
                <a:extLst>
                  <a:ext uri="{FF2B5EF4-FFF2-40B4-BE49-F238E27FC236}">
                    <a16:creationId xmlns:a16="http://schemas.microsoft.com/office/drawing/2014/main" id="{FD67BE02-1368-42F2-ABF7-C70812A8E937}"/>
                  </a:ext>
                </a:extLst>
              </p:cNvPr>
              <p:cNvSpPr/>
              <p:nvPr/>
            </p:nvSpPr>
            <p:spPr>
              <a:xfrm>
                <a:off x="4480325" y="5179850"/>
                <a:ext cx="50525" cy="102125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4085" extrusionOk="0">
                    <a:moveTo>
                      <a:pt x="1818" y="0"/>
                    </a:moveTo>
                    <a:cubicBezTo>
                      <a:pt x="1768" y="0"/>
                      <a:pt x="1714" y="22"/>
                      <a:pt x="1670" y="66"/>
                    </a:cubicBezTo>
                    <a:lnTo>
                      <a:pt x="264" y="1516"/>
                    </a:lnTo>
                    <a:cubicBezTo>
                      <a:pt x="88" y="1647"/>
                      <a:pt x="1" y="1823"/>
                      <a:pt x="45" y="2043"/>
                    </a:cubicBezTo>
                    <a:cubicBezTo>
                      <a:pt x="1" y="2262"/>
                      <a:pt x="88" y="2438"/>
                      <a:pt x="264" y="2614"/>
                    </a:cubicBezTo>
                    <a:lnTo>
                      <a:pt x="1670" y="4019"/>
                    </a:lnTo>
                    <a:cubicBezTo>
                      <a:pt x="1714" y="4063"/>
                      <a:pt x="1768" y="4085"/>
                      <a:pt x="1823" y="4085"/>
                    </a:cubicBezTo>
                    <a:cubicBezTo>
                      <a:pt x="1878" y="4085"/>
                      <a:pt x="1933" y="4063"/>
                      <a:pt x="1977" y="4019"/>
                    </a:cubicBezTo>
                    <a:cubicBezTo>
                      <a:pt x="2021" y="3931"/>
                      <a:pt x="2021" y="3799"/>
                      <a:pt x="1977" y="3712"/>
                    </a:cubicBezTo>
                    <a:lnTo>
                      <a:pt x="528" y="2306"/>
                    </a:lnTo>
                    <a:cubicBezTo>
                      <a:pt x="484" y="2218"/>
                      <a:pt x="440" y="2130"/>
                      <a:pt x="440" y="2043"/>
                    </a:cubicBezTo>
                    <a:cubicBezTo>
                      <a:pt x="440" y="1955"/>
                      <a:pt x="484" y="1867"/>
                      <a:pt x="528" y="1823"/>
                    </a:cubicBezTo>
                    <a:lnTo>
                      <a:pt x="1933" y="374"/>
                    </a:lnTo>
                    <a:cubicBezTo>
                      <a:pt x="2021" y="286"/>
                      <a:pt x="2021" y="154"/>
                      <a:pt x="1933" y="66"/>
                    </a:cubicBezTo>
                    <a:cubicBezTo>
                      <a:pt x="1911" y="22"/>
                      <a:pt x="1867" y="0"/>
                      <a:pt x="18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26A56236-9D95-4AA3-837C-5B5885D84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73676" y="651866"/>
              <a:ext cx="1937710" cy="344986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8"/>
          <p:cNvSpPr txBox="1">
            <a:spLocks noGrp="1"/>
          </p:cNvSpPr>
          <p:nvPr>
            <p:ph type="title"/>
          </p:nvPr>
        </p:nvSpPr>
        <p:spPr>
          <a:xfrm>
            <a:off x="0" y="223807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rgbClr val="434343"/>
                </a:solidFill>
              </a:rPr>
              <a:t>開發過程</a:t>
            </a:r>
            <a:endParaRPr sz="3600" dirty="0">
              <a:solidFill>
                <a:srgbClr val="434343"/>
              </a:solidFill>
            </a:endParaRPr>
          </a:p>
        </p:txBody>
      </p:sp>
      <p:sp>
        <p:nvSpPr>
          <p:cNvPr id="692" name="Google Shape;692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10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32" name="Google Shape;670;p48">
            <a:extLst>
              <a:ext uri="{FF2B5EF4-FFF2-40B4-BE49-F238E27FC236}">
                <a16:creationId xmlns:a16="http://schemas.microsoft.com/office/drawing/2014/main" id="{EB4714C4-9FC9-4AEF-B4F9-26461F32968B}"/>
              </a:ext>
            </a:extLst>
          </p:cNvPr>
          <p:cNvSpPr/>
          <p:nvPr/>
        </p:nvSpPr>
        <p:spPr>
          <a:xfrm>
            <a:off x="1953285" y="1605129"/>
            <a:ext cx="1103817" cy="1191534"/>
          </a:xfrm>
          <a:custGeom>
            <a:avLst/>
            <a:gdLst/>
            <a:ahLst/>
            <a:cxnLst/>
            <a:rect l="l" t="t" r="r" b="b"/>
            <a:pathLst>
              <a:path w="4732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87" y="4756"/>
                </a:lnTo>
                <a:lnTo>
                  <a:pt x="4387" y="4756"/>
                </a:lnTo>
                <a:cubicBezTo>
                  <a:pt x="4572" y="4756"/>
                  <a:pt x="4732" y="4608"/>
                  <a:pt x="4732" y="4423"/>
                </a:cubicBezTo>
                <a:lnTo>
                  <a:pt x="4732" y="333"/>
                </a:lnTo>
                <a:cubicBezTo>
                  <a:pt x="4732" y="148"/>
                  <a:pt x="4584" y="0"/>
                  <a:pt x="4387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3" name="Google Shape;672;p48">
            <a:extLst>
              <a:ext uri="{FF2B5EF4-FFF2-40B4-BE49-F238E27FC236}">
                <a16:creationId xmlns:a16="http://schemas.microsoft.com/office/drawing/2014/main" id="{BB1E6E4B-3387-4838-A2D8-14E50B1633D8}"/>
              </a:ext>
            </a:extLst>
          </p:cNvPr>
          <p:cNvSpPr/>
          <p:nvPr/>
        </p:nvSpPr>
        <p:spPr>
          <a:xfrm>
            <a:off x="2953442" y="3078087"/>
            <a:ext cx="1104050" cy="1191534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2367" y="0"/>
                </a:moveTo>
                <a:lnTo>
                  <a:pt x="2059" y="469"/>
                </a:lnTo>
                <a:lnTo>
                  <a:pt x="346" y="469"/>
                </a:lnTo>
                <a:cubicBezTo>
                  <a:pt x="161" y="469"/>
                  <a:pt x="1" y="616"/>
                  <a:pt x="1" y="801"/>
                </a:cubicBezTo>
                <a:lnTo>
                  <a:pt x="1" y="4892"/>
                </a:lnTo>
                <a:cubicBezTo>
                  <a:pt x="1" y="5077"/>
                  <a:pt x="161" y="5225"/>
                  <a:pt x="346" y="5225"/>
                </a:cubicBezTo>
                <a:lnTo>
                  <a:pt x="4400" y="5225"/>
                </a:lnTo>
                <a:cubicBezTo>
                  <a:pt x="4584" y="5225"/>
                  <a:pt x="4732" y="5077"/>
                  <a:pt x="4732" y="4892"/>
                </a:cubicBezTo>
                <a:lnTo>
                  <a:pt x="4732" y="801"/>
                </a:lnTo>
                <a:cubicBezTo>
                  <a:pt x="4732" y="616"/>
                  <a:pt x="4584" y="469"/>
                  <a:pt x="4400" y="469"/>
                </a:cubicBezTo>
                <a:lnTo>
                  <a:pt x="2687" y="469"/>
                </a:lnTo>
                <a:lnTo>
                  <a:pt x="2367" y="0"/>
                </a:ln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4" name="Google Shape;675;p48">
            <a:extLst>
              <a:ext uri="{FF2B5EF4-FFF2-40B4-BE49-F238E27FC236}">
                <a16:creationId xmlns:a16="http://schemas.microsoft.com/office/drawing/2014/main" id="{50285516-1B34-455E-9BC7-670A6E783F4A}"/>
              </a:ext>
            </a:extLst>
          </p:cNvPr>
          <p:cNvSpPr/>
          <p:nvPr/>
        </p:nvSpPr>
        <p:spPr>
          <a:xfrm>
            <a:off x="1908907" y="2914055"/>
            <a:ext cx="5259926" cy="48117"/>
          </a:xfrm>
          <a:custGeom>
            <a:avLst/>
            <a:gdLst/>
            <a:ahLst/>
            <a:cxnLst/>
            <a:rect l="l" t="t" r="r" b="b"/>
            <a:pathLst>
              <a:path w="22549" h="211" extrusionOk="0">
                <a:moveTo>
                  <a:pt x="0" y="1"/>
                </a:moveTo>
                <a:lnTo>
                  <a:pt x="0" y="210"/>
                </a:lnTo>
                <a:lnTo>
                  <a:pt x="22548" y="210"/>
                </a:lnTo>
                <a:lnTo>
                  <a:pt x="22548" y="1"/>
                </a:ln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7" name="Google Shape;677;p48">
            <a:extLst>
              <a:ext uri="{FF2B5EF4-FFF2-40B4-BE49-F238E27FC236}">
                <a16:creationId xmlns:a16="http://schemas.microsoft.com/office/drawing/2014/main" id="{E25B2241-EB9A-4CE9-92B3-60D1C1197EFC}"/>
              </a:ext>
            </a:extLst>
          </p:cNvPr>
          <p:cNvSpPr/>
          <p:nvPr/>
        </p:nvSpPr>
        <p:spPr>
          <a:xfrm>
            <a:off x="2371416" y="2825333"/>
            <a:ext cx="267557" cy="224624"/>
          </a:xfrm>
          <a:custGeom>
            <a:avLst/>
            <a:gdLst/>
            <a:ahLst/>
            <a:cxnLst/>
            <a:rect l="l" t="t" r="r" b="b"/>
            <a:pathLst>
              <a:path w="1147" h="985" extrusionOk="0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8" name="Google Shape;670;p48">
            <a:extLst>
              <a:ext uri="{FF2B5EF4-FFF2-40B4-BE49-F238E27FC236}">
                <a16:creationId xmlns:a16="http://schemas.microsoft.com/office/drawing/2014/main" id="{2383801F-ECFB-4E8B-B5D5-A525A2C682A3}"/>
              </a:ext>
            </a:extLst>
          </p:cNvPr>
          <p:cNvSpPr/>
          <p:nvPr/>
        </p:nvSpPr>
        <p:spPr>
          <a:xfrm>
            <a:off x="6086897" y="1605129"/>
            <a:ext cx="1103817" cy="1191534"/>
          </a:xfrm>
          <a:custGeom>
            <a:avLst/>
            <a:gdLst/>
            <a:ahLst/>
            <a:cxnLst/>
            <a:rect l="l" t="t" r="r" b="b"/>
            <a:pathLst>
              <a:path w="4732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87" y="4756"/>
                </a:lnTo>
                <a:lnTo>
                  <a:pt x="4387" y="4756"/>
                </a:lnTo>
                <a:cubicBezTo>
                  <a:pt x="4572" y="4756"/>
                  <a:pt x="4732" y="4608"/>
                  <a:pt x="4732" y="4423"/>
                </a:cubicBezTo>
                <a:lnTo>
                  <a:pt x="4732" y="333"/>
                </a:lnTo>
                <a:cubicBezTo>
                  <a:pt x="4732" y="148"/>
                  <a:pt x="4584" y="0"/>
                  <a:pt x="4387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9" name="Google Shape;670;p48">
            <a:extLst>
              <a:ext uri="{FF2B5EF4-FFF2-40B4-BE49-F238E27FC236}">
                <a16:creationId xmlns:a16="http://schemas.microsoft.com/office/drawing/2014/main" id="{36EE3A7E-7C4E-4BC3-BABF-69FEA99F6743}"/>
              </a:ext>
            </a:extLst>
          </p:cNvPr>
          <p:cNvSpPr/>
          <p:nvPr/>
        </p:nvSpPr>
        <p:spPr>
          <a:xfrm>
            <a:off x="4020091" y="1605129"/>
            <a:ext cx="1103817" cy="1191534"/>
          </a:xfrm>
          <a:custGeom>
            <a:avLst/>
            <a:gdLst/>
            <a:ahLst/>
            <a:cxnLst/>
            <a:rect l="l" t="t" r="r" b="b"/>
            <a:pathLst>
              <a:path w="4732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87" y="4756"/>
                </a:lnTo>
                <a:lnTo>
                  <a:pt x="4387" y="4756"/>
                </a:lnTo>
                <a:cubicBezTo>
                  <a:pt x="4572" y="4756"/>
                  <a:pt x="4732" y="4608"/>
                  <a:pt x="4732" y="4423"/>
                </a:cubicBezTo>
                <a:lnTo>
                  <a:pt x="4732" y="333"/>
                </a:lnTo>
                <a:cubicBezTo>
                  <a:pt x="4732" y="148"/>
                  <a:pt x="4584" y="0"/>
                  <a:pt x="4387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1" name="Google Shape;683;p48">
            <a:extLst>
              <a:ext uri="{FF2B5EF4-FFF2-40B4-BE49-F238E27FC236}">
                <a16:creationId xmlns:a16="http://schemas.microsoft.com/office/drawing/2014/main" id="{47EB59F4-06F0-4C18-AEF6-DC4359AAC302}"/>
              </a:ext>
            </a:extLst>
          </p:cNvPr>
          <p:cNvSpPr txBox="1">
            <a:spLocks/>
          </p:cNvSpPr>
          <p:nvPr/>
        </p:nvSpPr>
        <p:spPr>
          <a:xfrm>
            <a:off x="6086897" y="1922547"/>
            <a:ext cx="1037554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Font typeface="Ubuntu Light"/>
              <a:buNone/>
            </a:pP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完成上架</a:t>
            </a:r>
          </a:p>
        </p:txBody>
      </p:sp>
      <p:sp>
        <p:nvSpPr>
          <p:cNvPr id="42" name="Google Shape;683;p48">
            <a:extLst>
              <a:ext uri="{FF2B5EF4-FFF2-40B4-BE49-F238E27FC236}">
                <a16:creationId xmlns:a16="http://schemas.microsoft.com/office/drawing/2014/main" id="{1801D035-59D4-4F71-9C1D-BD78155AA3E4}"/>
              </a:ext>
            </a:extLst>
          </p:cNvPr>
          <p:cNvSpPr txBox="1">
            <a:spLocks/>
          </p:cNvSpPr>
          <p:nvPr/>
        </p:nvSpPr>
        <p:spPr>
          <a:xfrm>
            <a:off x="4049072" y="1922547"/>
            <a:ext cx="1037554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Font typeface="Ubuntu Light"/>
              <a:buNone/>
            </a:pPr>
            <a:r>
              <a:rPr lang="en-US" altLang="zh-TW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APP</a:t>
            </a: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開發</a:t>
            </a:r>
          </a:p>
        </p:txBody>
      </p:sp>
      <p:sp>
        <p:nvSpPr>
          <p:cNvPr id="43" name="Google Shape;683;p48">
            <a:extLst>
              <a:ext uri="{FF2B5EF4-FFF2-40B4-BE49-F238E27FC236}">
                <a16:creationId xmlns:a16="http://schemas.microsoft.com/office/drawing/2014/main" id="{C77294DA-7E41-4CC3-8F0D-D37314CC2019}"/>
              </a:ext>
            </a:extLst>
          </p:cNvPr>
          <p:cNvSpPr txBox="1">
            <a:spLocks/>
          </p:cNvSpPr>
          <p:nvPr/>
        </p:nvSpPr>
        <p:spPr>
          <a:xfrm>
            <a:off x="1986416" y="1922547"/>
            <a:ext cx="1037554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Font typeface="Ubuntu Light"/>
              <a:buNone/>
            </a:pP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討論題目</a:t>
            </a:r>
          </a:p>
        </p:txBody>
      </p:sp>
      <p:sp>
        <p:nvSpPr>
          <p:cNvPr id="44" name="Google Shape;683;p48">
            <a:extLst>
              <a:ext uri="{FF2B5EF4-FFF2-40B4-BE49-F238E27FC236}">
                <a16:creationId xmlns:a16="http://schemas.microsoft.com/office/drawing/2014/main" id="{C9A1974D-F017-4EE5-AC48-B5CAAA7CD178}"/>
              </a:ext>
            </a:extLst>
          </p:cNvPr>
          <p:cNvSpPr txBox="1">
            <a:spLocks/>
          </p:cNvSpPr>
          <p:nvPr/>
        </p:nvSpPr>
        <p:spPr>
          <a:xfrm>
            <a:off x="2990841" y="3476403"/>
            <a:ext cx="1037554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Font typeface="Ubuntu Light"/>
              <a:buNone/>
            </a:pP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資料蒐集</a:t>
            </a:r>
          </a:p>
        </p:txBody>
      </p:sp>
      <p:sp>
        <p:nvSpPr>
          <p:cNvPr id="46" name="Google Shape;672;p48">
            <a:extLst>
              <a:ext uri="{FF2B5EF4-FFF2-40B4-BE49-F238E27FC236}">
                <a16:creationId xmlns:a16="http://schemas.microsoft.com/office/drawing/2014/main" id="{E743DF73-87C0-44CC-867C-236642C76D03}"/>
              </a:ext>
            </a:extLst>
          </p:cNvPr>
          <p:cNvSpPr/>
          <p:nvPr/>
        </p:nvSpPr>
        <p:spPr>
          <a:xfrm>
            <a:off x="5090100" y="3078087"/>
            <a:ext cx="1104050" cy="1191534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2367" y="0"/>
                </a:moveTo>
                <a:lnTo>
                  <a:pt x="2059" y="469"/>
                </a:lnTo>
                <a:lnTo>
                  <a:pt x="346" y="469"/>
                </a:lnTo>
                <a:cubicBezTo>
                  <a:pt x="161" y="469"/>
                  <a:pt x="1" y="616"/>
                  <a:pt x="1" y="801"/>
                </a:cubicBezTo>
                <a:lnTo>
                  <a:pt x="1" y="4892"/>
                </a:lnTo>
                <a:cubicBezTo>
                  <a:pt x="1" y="5077"/>
                  <a:pt x="161" y="5225"/>
                  <a:pt x="346" y="5225"/>
                </a:cubicBezTo>
                <a:lnTo>
                  <a:pt x="4400" y="5225"/>
                </a:lnTo>
                <a:cubicBezTo>
                  <a:pt x="4584" y="5225"/>
                  <a:pt x="4732" y="5077"/>
                  <a:pt x="4732" y="4892"/>
                </a:cubicBezTo>
                <a:lnTo>
                  <a:pt x="4732" y="801"/>
                </a:lnTo>
                <a:cubicBezTo>
                  <a:pt x="4732" y="616"/>
                  <a:pt x="4584" y="469"/>
                  <a:pt x="4400" y="469"/>
                </a:cubicBezTo>
                <a:lnTo>
                  <a:pt x="2687" y="469"/>
                </a:lnTo>
                <a:lnTo>
                  <a:pt x="2367" y="0"/>
                </a:ln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7" name="Google Shape;683;p48">
            <a:extLst>
              <a:ext uri="{FF2B5EF4-FFF2-40B4-BE49-F238E27FC236}">
                <a16:creationId xmlns:a16="http://schemas.microsoft.com/office/drawing/2014/main" id="{5A7F57E2-AB87-4690-96DA-B047CB98A4D1}"/>
              </a:ext>
            </a:extLst>
          </p:cNvPr>
          <p:cNvSpPr txBox="1">
            <a:spLocks/>
          </p:cNvSpPr>
          <p:nvPr/>
        </p:nvSpPr>
        <p:spPr>
          <a:xfrm>
            <a:off x="5111457" y="3357453"/>
            <a:ext cx="1037554" cy="2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Font typeface="Ubuntu Light"/>
              <a:buNone/>
            </a:pP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完善</a:t>
            </a:r>
            <a:r>
              <a:rPr lang="en-US" altLang="zh-TW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APP</a:t>
            </a:r>
          </a:p>
          <a:p>
            <a:pPr marL="0" indent="0" algn="ctr">
              <a:buFont typeface="Ubuntu Light"/>
              <a:buNone/>
            </a:pPr>
            <a:r>
              <a:rPr lang="zh-TW" altLang="en-US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修正</a:t>
            </a:r>
            <a:r>
              <a:rPr lang="en-US" altLang="zh-TW" sz="1600" dirty="0">
                <a:solidFill>
                  <a:srgbClr val="434343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Ubuntu Medium"/>
                <a:sym typeface="Ubuntu Medium"/>
              </a:rPr>
              <a:t>BUG</a:t>
            </a:r>
            <a:endParaRPr lang="zh-TW" altLang="en-US" sz="1600" dirty="0">
              <a:solidFill>
                <a:srgbClr val="434343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Ubuntu Medium"/>
              <a:sym typeface="Ubuntu Medium"/>
            </a:endParaRPr>
          </a:p>
        </p:txBody>
      </p:sp>
      <p:sp>
        <p:nvSpPr>
          <p:cNvPr id="48" name="Google Shape;677;p48">
            <a:extLst>
              <a:ext uri="{FF2B5EF4-FFF2-40B4-BE49-F238E27FC236}">
                <a16:creationId xmlns:a16="http://schemas.microsoft.com/office/drawing/2014/main" id="{5BBC1284-0CED-4807-B62B-CD6BEE10E630}"/>
              </a:ext>
            </a:extLst>
          </p:cNvPr>
          <p:cNvSpPr/>
          <p:nvPr/>
        </p:nvSpPr>
        <p:spPr>
          <a:xfrm>
            <a:off x="3371688" y="2825333"/>
            <a:ext cx="267557" cy="224624"/>
          </a:xfrm>
          <a:custGeom>
            <a:avLst/>
            <a:gdLst/>
            <a:ahLst/>
            <a:cxnLst/>
            <a:rect l="l" t="t" r="r" b="b"/>
            <a:pathLst>
              <a:path w="1147" h="985" extrusionOk="0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9" name="Google Shape;677;p48">
            <a:extLst>
              <a:ext uri="{FF2B5EF4-FFF2-40B4-BE49-F238E27FC236}">
                <a16:creationId xmlns:a16="http://schemas.microsoft.com/office/drawing/2014/main" id="{28A435D9-A6B1-4FC8-A1B0-FBBD86194999}"/>
              </a:ext>
            </a:extLst>
          </p:cNvPr>
          <p:cNvSpPr/>
          <p:nvPr/>
        </p:nvSpPr>
        <p:spPr>
          <a:xfrm>
            <a:off x="4434072" y="2825333"/>
            <a:ext cx="267557" cy="224624"/>
          </a:xfrm>
          <a:custGeom>
            <a:avLst/>
            <a:gdLst/>
            <a:ahLst/>
            <a:cxnLst/>
            <a:rect l="l" t="t" r="r" b="b"/>
            <a:pathLst>
              <a:path w="1147" h="985" extrusionOk="0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0" name="Google Shape;677;p48">
            <a:extLst>
              <a:ext uri="{FF2B5EF4-FFF2-40B4-BE49-F238E27FC236}">
                <a16:creationId xmlns:a16="http://schemas.microsoft.com/office/drawing/2014/main" id="{88C10DAF-9C4B-4AE1-9BB7-D85F8EE20A17}"/>
              </a:ext>
            </a:extLst>
          </p:cNvPr>
          <p:cNvSpPr/>
          <p:nvPr/>
        </p:nvSpPr>
        <p:spPr>
          <a:xfrm>
            <a:off x="5496456" y="2825333"/>
            <a:ext cx="267557" cy="224624"/>
          </a:xfrm>
          <a:custGeom>
            <a:avLst/>
            <a:gdLst/>
            <a:ahLst/>
            <a:cxnLst/>
            <a:rect l="l" t="t" r="r" b="b"/>
            <a:pathLst>
              <a:path w="1147" h="985" extrusionOk="0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1" name="Google Shape;677;p48">
            <a:extLst>
              <a:ext uri="{FF2B5EF4-FFF2-40B4-BE49-F238E27FC236}">
                <a16:creationId xmlns:a16="http://schemas.microsoft.com/office/drawing/2014/main" id="{AD0C27EE-757A-4810-9740-908706B21EA6}"/>
              </a:ext>
            </a:extLst>
          </p:cNvPr>
          <p:cNvSpPr/>
          <p:nvPr/>
        </p:nvSpPr>
        <p:spPr>
          <a:xfrm>
            <a:off x="6505028" y="2825333"/>
            <a:ext cx="267557" cy="224624"/>
          </a:xfrm>
          <a:custGeom>
            <a:avLst/>
            <a:gdLst/>
            <a:ahLst/>
            <a:cxnLst/>
            <a:rect l="l" t="t" r="r" b="b"/>
            <a:pathLst>
              <a:path w="1147" h="985" extrusionOk="0">
                <a:moveTo>
                  <a:pt x="656" y="0"/>
                </a:moveTo>
                <a:cubicBezTo>
                  <a:pt x="534" y="0"/>
                  <a:pt x="409" y="46"/>
                  <a:pt x="309" y="146"/>
                </a:cubicBezTo>
                <a:cubicBezTo>
                  <a:pt x="1" y="454"/>
                  <a:pt x="222" y="984"/>
                  <a:pt x="654" y="984"/>
                </a:cubicBezTo>
                <a:cubicBezTo>
                  <a:pt x="925" y="984"/>
                  <a:pt x="1147" y="763"/>
                  <a:pt x="1147" y="491"/>
                </a:cubicBezTo>
                <a:cubicBezTo>
                  <a:pt x="1147" y="193"/>
                  <a:pt x="906" y="0"/>
                  <a:pt x="656" y="0"/>
                </a:cubicBezTo>
                <a:close/>
              </a:path>
            </a:pathLst>
          </a:cu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3" name="Google Shape;675;p48">
            <a:extLst>
              <a:ext uri="{FF2B5EF4-FFF2-40B4-BE49-F238E27FC236}">
                <a16:creationId xmlns:a16="http://schemas.microsoft.com/office/drawing/2014/main" id="{88E0438B-ACDF-441D-822C-A3052CB4BAD6}"/>
              </a:ext>
            </a:extLst>
          </p:cNvPr>
          <p:cNvSpPr/>
          <p:nvPr/>
        </p:nvSpPr>
        <p:spPr>
          <a:xfrm>
            <a:off x="1899859" y="2903781"/>
            <a:ext cx="572203" cy="67728"/>
          </a:xfrm>
          <a:custGeom>
            <a:avLst/>
            <a:gdLst/>
            <a:ahLst/>
            <a:cxnLst/>
            <a:rect l="l" t="t" r="r" b="b"/>
            <a:pathLst>
              <a:path w="22549" h="211" extrusionOk="0">
                <a:moveTo>
                  <a:pt x="0" y="1"/>
                </a:moveTo>
                <a:lnTo>
                  <a:pt x="0" y="210"/>
                </a:lnTo>
                <a:lnTo>
                  <a:pt x="22548" y="210"/>
                </a:lnTo>
                <a:lnTo>
                  <a:pt x="22548" y="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  <a:highlight>
                <a:srgbClr val="FFFF00"/>
              </a:highligh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4" name="Google Shape;676;p48">
            <a:extLst>
              <a:ext uri="{FF2B5EF4-FFF2-40B4-BE49-F238E27FC236}">
                <a16:creationId xmlns:a16="http://schemas.microsoft.com/office/drawing/2014/main" id="{729A026B-B190-45D6-9D3E-F1E6064F545D}"/>
              </a:ext>
            </a:extLst>
          </p:cNvPr>
          <p:cNvSpPr/>
          <p:nvPr/>
        </p:nvSpPr>
        <p:spPr>
          <a:xfrm>
            <a:off x="2371416" y="2818719"/>
            <a:ext cx="283026" cy="237852"/>
          </a:xfrm>
          <a:custGeom>
            <a:avLst/>
            <a:gdLst/>
            <a:ahLst/>
            <a:cxnLst/>
            <a:rect l="l" t="t" r="r" b="b"/>
            <a:pathLst>
              <a:path w="1147" h="986" extrusionOk="0">
                <a:moveTo>
                  <a:pt x="643" y="0"/>
                </a:moveTo>
                <a:cubicBezTo>
                  <a:pt x="525" y="0"/>
                  <a:pt x="406" y="42"/>
                  <a:pt x="309" y="135"/>
                </a:cubicBezTo>
                <a:cubicBezTo>
                  <a:pt x="1" y="443"/>
                  <a:pt x="210" y="973"/>
                  <a:pt x="654" y="985"/>
                </a:cubicBezTo>
                <a:cubicBezTo>
                  <a:pt x="925" y="985"/>
                  <a:pt x="1134" y="764"/>
                  <a:pt x="1146" y="492"/>
                </a:cubicBezTo>
                <a:cubicBezTo>
                  <a:pt x="1146" y="197"/>
                  <a:pt x="898" y="0"/>
                  <a:pt x="643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5" name="Google Shape;675;p48">
            <a:extLst>
              <a:ext uri="{FF2B5EF4-FFF2-40B4-BE49-F238E27FC236}">
                <a16:creationId xmlns:a16="http://schemas.microsoft.com/office/drawing/2014/main" id="{ED8AFC8C-6F4C-42DC-9A97-F018E4B4951F}"/>
              </a:ext>
            </a:extLst>
          </p:cNvPr>
          <p:cNvSpPr/>
          <p:nvPr/>
        </p:nvSpPr>
        <p:spPr>
          <a:xfrm>
            <a:off x="2638973" y="2903781"/>
            <a:ext cx="810296" cy="58391"/>
          </a:xfrm>
          <a:custGeom>
            <a:avLst/>
            <a:gdLst/>
            <a:ahLst/>
            <a:cxnLst/>
            <a:rect l="l" t="t" r="r" b="b"/>
            <a:pathLst>
              <a:path w="22549" h="211" extrusionOk="0">
                <a:moveTo>
                  <a:pt x="0" y="1"/>
                </a:moveTo>
                <a:lnTo>
                  <a:pt x="0" y="210"/>
                </a:lnTo>
                <a:lnTo>
                  <a:pt x="22548" y="210"/>
                </a:lnTo>
                <a:lnTo>
                  <a:pt x="22548" y="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  <a:highlight>
                <a:srgbClr val="FFFF00"/>
              </a:highligh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6" name="Google Shape;676;p48">
            <a:extLst>
              <a:ext uri="{FF2B5EF4-FFF2-40B4-BE49-F238E27FC236}">
                <a16:creationId xmlns:a16="http://schemas.microsoft.com/office/drawing/2014/main" id="{6CFCE20B-4D2C-4C51-A664-031BF9871EFC}"/>
              </a:ext>
            </a:extLst>
          </p:cNvPr>
          <p:cNvSpPr/>
          <p:nvPr/>
        </p:nvSpPr>
        <p:spPr>
          <a:xfrm>
            <a:off x="3371688" y="2818719"/>
            <a:ext cx="283026" cy="237852"/>
          </a:xfrm>
          <a:custGeom>
            <a:avLst/>
            <a:gdLst/>
            <a:ahLst/>
            <a:cxnLst/>
            <a:rect l="l" t="t" r="r" b="b"/>
            <a:pathLst>
              <a:path w="1147" h="986" extrusionOk="0">
                <a:moveTo>
                  <a:pt x="643" y="0"/>
                </a:moveTo>
                <a:cubicBezTo>
                  <a:pt x="525" y="0"/>
                  <a:pt x="406" y="42"/>
                  <a:pt x="309" y="135"/>
                </a:cubicBezTo>
                <a:cubicBezTo>
                  <a:pt x="1" y="443"/>
                  <a:pt x="210" y="973"/>
                  <a:pt x="654" y="985"/>
                </a:cubicBezTo>
                <a:cubicBezTo>
                  <a:pt x="925" y="985"/>
                  <a:pt x="1134" y="764"/>
                  <a:pt x="1146" y="492"/>
                </a:cubicBezTo>
                <a:cubicBezTo>
                  <a:pt x="1146" y="197"/>
                  <a:pt x="898" y="0"/>
                  <a:pt x="643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7" name="Google Shape;675;p48">
            <a:extLst>
              <a:ext uri="{FF2B5EF4-FFF2-40B4-BE49-F238E27FC236}">
                <a16:creationId xmlns:a16="http://schemas.microsoft.com/office/drawing/2014/main" id="{D80187EA-9C19-4D15-A39F-CE8F2F151A18}"/>
              </a:ext>
            </a:extLst>
          </p:cNvPr>
          <p:cNvSpPr/>
          <p:nvPr/>
        </p:nvSpPr>
        <p:spPr>
          <a:xfrm>
            <a:off x="3635770" y="2911854"/>
            <a:ext cx="936229" cy="58391"/>
          </a:xfrm>
          <a:custGeom>
            <a:avLst/>
            <a:gdLst/>
            <a:ahLst/>
            <a:cxnLst/>
            <a:rect l="l" t="t" r="r" b="b"/>
            <a:pathLst>
              <a:path w="22549" h="211" extrusionOk="0">
                <a:moveTo>
                  <a:pt x="0" y="1"/>
                </a:moveTo>
                <a:lnTo>
                  <a:pt x="0" y="210"/>
                </a:lnTo>
                <a:lnTo>
                  <a:pt x="22548" y="210"/>
                </a:lnTo>
                <a:lnTo>
                  <a:pt x="22548" y="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  <a:highlight>
                <a:srgbClr val="FFFF00"/>
              </a:highligh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8" name="Google Shape;676;p48">
            <a:extLst>
              <a:ext uri="{FF2B5EF4-FFF2-40B4-BE49-F238E27FC236}">
                <a16:creationId xmlns:a16="http://schemas.microsoft.com/office/drawing/2014/main" id="{EA39D9B1-4670-4694-A48D-50BC2B3C8590}"/>
              </a:ext>
            </a:extLst>
          </p:cNvPr>
          <p:cNvSpPr/>
          <p:nvPr/>
        </p:nvSpPr>
        <p:spPr>
          <a:xfrm>
            <a:off x="4431186" y="2818719"/>
            <a:ext cx="283026" cy="237852"/>
          </a:xfrm>
          <a:custGeom>
            <a:avLst/>
            <a:gdLst/>
            <a:ahLst/>
            <a:cxnLst/>
            <a:rect l="l" t="t" r="r" b="b"/>
            <a:pathLst>
              <a:path w="1147" h="986" extrusionOk="0">
                <a:moveTo>
                  <a:pt x="643" y="0"/>
                </a:moveTo>
                <a:cubicBezTo>
                  <a:pt x="525" y="0"/>
                  <a:pt x="406" y="42"/>
                  <a:pt x="309" y="135"/>
                </a:cubicBezTo>
                <a:cubicBezTo>
                  <a:pt x="1" y="443"/>
                  <a:pt x="210" y="973"/>
                  <a:pt x="654" y="985"/>
                </a:cubicBezTo>
                <a:cubicBezTo>
                  <a:pt x="925" y="985"/>
                  <a:pt x="1134" y="764"/>
                  <a:pt x="1146" y="492"/>
                </a:cubicBezTo>
                <a:cubicBezTo>
                  <a:pt x="1146" y="197"/>
                  <a:pt x="898" y="0"/>
                  <a:pt x="643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205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1" grpId="0"/>
      <p:bldP spid="32" grpId="0" animBg="1"/>
      <p:bldP spid="33" grpId="0" animBg="1"/>
      <p:bldP spid="38" grpId="0" animBg="1"/>
      <p:bldP spid="39" grpId="0" animBg="1"/>
      <p:bldP spid="41" grpId="0"/>
      <p:bldP spid="42" grpId="0"/>
      <p:bldP spid="43" grpId="0"/>
      <p:bldP spid="44" grpId="0"/>
      <p:bldP spid="46" grpId="0" animBg="1"/>
      <p:bldP spid="47" grpId="0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59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9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4" name="Google Shape;914;p59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5" name="Google Shape;915;p59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16" name="Google Shape;916;p59"/>
          <p:cNvSpPr txBox="1">
            <a:spLocks noGrp="1"/>
          </p:cNvSpPr>
          <p:nvPr>
            <p:ph type="ctrTitle"/>
          </p:nvPr>
        </p:nvSpPr>
        <p:spPr>
          <a:xfrm>
            <a:off x="3122800" y="2118200"/>
            <a:ext cx="2955900" cy="8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434343"/>
                </a:solidFill>
              </a:rPr>
              <a:t>T</a:t>
            </a:r>
            <a:r>
              <a:rPr lang="es"/>
              <a:t>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2894455" y="697102"/>
            <a:ext cx="5654203" cy="6043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/>
              <a:t>專題緣由以及未來理想</a:t>
            </a:r>
            <a:endParaRPr sz="2800"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2908812" y="2230500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dirty="0"/>
              <a:t>APP</a:t>
            </a:r>
            <a:r>
              <a:rPr lang="zh-TW" altLang="en-US" sz="2800" dirty="0"/>
              <a:t>功能介紹</a:t>
            </a:r>
            <a:endParaRPr sz="2800" dirty="0"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2908812" y="3698872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/>
              <a:t>開發流程介紹</a:t>
            </a:r>
            <a:endParaRPr sz="2800" dirty="0"/>
          </a:p>
        </p:txBody>
      </p:sp>
      <p:sp>
        <p:nvSpPr>
          <p:cNvPr id="21" name="Google Shape;23;p3">
            <a:extLst>
              <a:ext uri="{FF2B5EF4-FFF2-40B4-BE49-F238E27FC236}">
                <a16:creationId xmlns:a16="http://schemas.microsoft.com/office/drawing/2014/main" id="{1F560393-9EF7-48B3-802C-7ADBB21163A1}"/>
              </a:ext>
            </a:extLst>
          </p:cNvPr>
          <p:cNvSpPr/>
          <p:nvPr/>
        </p:nvSpPr>
        <p:spPr>
          <a:xfrm>
            <a:off x="1726509" y="5502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;p3">
            <a:extLst>
              <a:ext uri="{FF2B5EF4-FFF2-40B4-BE49-F238E27FC236}">
                <a16:creationId xmlns:a16="http://schemas.microsoft.com/office/drawing/2014/main" id="{7229D775-2250-4130-86B2-F962AE8B14F8}"/>
              </a:ext>
            </a:extLst>
          </p:cNvPr>
          <p:cNvSpPr/>
          <p:nvPr/>
        </p:nvSpPr>
        <p:spPr>
          <a:xfrm>
            <a:off x="1726509" y="2156047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5;p3">
            <a:extLst>
              <a:ext uri="{FF2B5EF4-FFF2-40B4-BE49-F238E27FC236}">
                <a16:creationId xmlns:a16="http://schemas.microsoft.com/office/drawing/2014/main" id="{A2ADB34C-4C42-46E7-AF79-64DC079593A4}"/>
              </a:ext>
            </a:extLst>
          </p:cNvPr>
          <p:cNvSpPr/>
          <p:nvPr/>
        </p:nvSpPr>
        <p:spPr>
          <a:xfrm>
            <a:off x="1727191" y="3646581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1726509" y="550274"/>
            <a:ext cx="838800" cy="819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1</a:t>
            </a:r>
            <a:endParaRPr dirty="0"/>
          </a:p>
        </p:txBody>
      </p:sp>
      <p:sp>
        <p:nvSpPr>
          <p:cNvPr id="27" name="Google Shape;23;p3">
            <a:extLst>
              <a:ext uri="{FF2B5EF4-FFF2-40B4-BE49-F238E27FC236}">
                <a16:creationId xmlns:a16="http://schemas.microsoft.com/office/drawing/2014/main" id="{47A4D192-ABED-4881-BE4F-B06595B01BAF}"/>
              </a:ext>
            </a:extLst>
          </p:cNvPr>
          <p:cNvSpPr/>
          <p:nvPr/>
        </p:nvSpPr>
        <p:spPr>
          <a:xfrm>
            <a:off x="1726510" y="2182862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03;p31">
            <a:extLst>
              <a:ext uri="{FF2B5EF4-FFF2-40B4-BE49-F238E27FC236}">
                <a16:creationId xmlns:a16="http://schemas.microsoft.com/office/drawing/2014/main" id="{C571C964-78E3-4414-890C-7866AFF379CB}"/>
              </a:ext>
            </a:extLst>
          </p:cNvPr>
          <p:cNvSpPr txBox="1">
            <a:spLocks/>
          </p:cNvSpPr>
          <p:nvPr/>
        </p:nvSpPr>
        <p:spPr>
          <a:xfrm>
            <a:off x="1726510" y="2182861"/>
            <a:ext cx="838800" cy="8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s" dirty="0"/>
              <a:t>2</a:t>
            </a:r>
          </a:p>
        </p:txBody>
      </p:sp>
      <p:sp>
        <p:nvSpPr>
          <p:cNvPr id="29" name="Google Shape;23;p3">
            <a:extLst>
              <a:ext uri="{FF2B5EF4-FFF2-40B4-BE49-F238E27FC236}">
                <a16:creationId xmlns:a16="http://schemas.microsoft.com/office/drawing/2014/main" id="{AC650341-E08A-4B97-B111-A27B38CFDCDC}"/>
              </a:ext>
            </a:extLst>
          </p:cNvPr>
          <p:cNvSpPr/>
          <p:nvPr/>
        </p:nvSpPr>
        <p:spPr>
          <a:xfrm>
            <a:off x="1726509" y="3675124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03;p31">
            <a:extLst>
              <a:ext uri="{FF2B5EF4-FFF2-40B4-BE49-F238E27FC236}">
                <a16:creationId xmlns:a16="http://schemas.microsoft.com/office/drawing/2014/main" id="{7E08647E-8A11-4E7C-BF2B-D1EC5D84D558}"/>
              </a:ext>
            </a:extLst>
          </p:cNvPr>
          <p:cNvSpPr txBox="1">
            <a:spLocks/>
          </p:cNvSpPr>
          <p:nvPr/>
        </p:nvSpPr>
        <p:spPr>
          <a:xfrm>
            <a:off x="1726509" y="3675123"/>
            <a:ext cx="838800" cy="8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s" dirty="0"/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4.19753E-6 L -0.00156 0.30586 " pathEditMode="relative" rAng="0" ptsTypes="AA">
                                      <p:cBhvr>
                                        <p:cTn id="80" dur="7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15278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60494E-6 L 0.00035 0.31327 " pathEditMode="relative" rAng="0" ptsTypes="AA">
                                      <p:cBhvr>
                                        <p:cTn id="8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5648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60494E-6 L -0.00052 0.31327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15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/>
      <p:bldP spid="197" grpId="1"/>
      <p:bldP spid="199" grpId="0"/>
      <p:bldP spid="199" grpId="1"/>
      <p:bldP spid="202" grpId="0"/>
      <p:bldP spid="202" grpId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03" grpId="0"/>
      <p:bldP spid="203" grpId="1"/>
      <p:bldP spid="27" grpId="0" animBg="1"/>
      <p:bldP spid="27" grpId="1" animBg="1"/>
      <p:bldP spid="28" grpId="0"/>
      <p:bldP spid="28" grpId="1"/>
      <p:bldP spid="29" grpId="0" animBg="1"/>
      <p:bldP spid="29" grpId="1" animBg="1"/>
      <p:bldP spid="30" grpId="0"/>
      <p:bldP spid="3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 idx="4"/>
          </p:nvPr>
        </p:nvSpPr>
        <p:spPr>
          <a:xfrm>
            <a:off x="0" y="7921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sz="3200" dirty="0"/>
              <a:t>專題緣由以及未來理想</a:t>
            </a:r>
            <a:endParaRPr sz="3200" dirty="0">
              <a:solidFill>
                <a:srgbClr val="434343"/>
              </a:solidFill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3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37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/>
              <a:t>緣由</a:t>
            </a:r>
            <a:endParaRPr sz="2800" dirty="0"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1"/>
          </p:nvPr>
        </p:nvSpPr>
        <p:spPr>
          <a:xfrm>
            <a:off x="1113228" y="2238324"/>
            <a:ext cx="3101400" cy="2100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+mj-lt"/>
              </a:rPr>
              <a:t>起初方向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+mj-lt"/>
              </a:rPr>
              <a:t>團隊討論</a:t>
            </a:r>
            <a:endParaRPr lang="en-US" altLang="zh-TW" sz="2000" dirty="0">
              <a:solidFill>
                <a:schemeClr val="tx1"/>
              </a:solidFill>
              <a:latin typeface="+mj-lt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+mj-lt"/>
              </a:rPr>
              <a:t>最終決定</a:t>
            </a:r>
            <a:endParaRPr lang="en-US" altLang="zh-TW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+mn-lt"/>
              </a:rPr>
              <a:t>未來理想</a:t>
            </a:r>
            <a:endParaRPr sz="2800" dirty="0">
              <a:latin typeface="+mn-lt"/>
            </a:endParaRPr>
          </a:p>
        </p:txBody>
      </p:sp>
      <p:sp>
        <p:nvSpPr>
          <p:cNvPr id="9" name="Google Shape;250;p37">
            <a:extLst>
              <a:ext uri="{FF2B5EF4-FFF2-40B4-BE49-F238E27FC236}">
                <a16:creationId xmlns:a16="http://schemas.microsoft.com/office/drawing/2014/main" id="{FF1D735B-1CB9-47C3-89F9-919000AF5A49}"/>
              </a:ext>
            </a:extLst>
          </p:cNvPr>
          <p:cNvSpPr txBox="1">
            <a:spLocks/>
          </p:cNvSpPr>
          <p:nvPr/>
        </p:nvSpPr>
        <p:spPr>
          <a:xfrm>
            <a:off x="4818373" y="2216250"/>
            <a:ext cx="3101400" cy="21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+mj-lt"/>
              </a:rPr>
              <a:t>完善整體程式</a:t>
            </a:r>
            <a:endParaRPr lang="en-US" altLang="zh-TW" sz="2000" dirty="0">
              <a:solidFill>
                <a:schemeClr val="tx1"/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+mj-lt"/>
              </a:rPr>
              <a:t>上架</a:t>
            </a:r>
            <a:endParaRPr lang="en-US" altLang="zh-TW" sz="2000" dirty="0">
              <a:solidFill>
                <a:schemeClr val="tx1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" grpId="0"/>
      <p:bldP spid="249" grpId="0"/>
      <p:bldP spid="250" grpId="0" build="p"/>
      <p:bldP spid="251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2786498" y="2269564"/>
            <a:ext cx="5654203" cy="6043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/>
              <a:t>專題緣由以及未來理想</a:t>
            </a:r>
            <a:endParaRPr sz="2800"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2800855" y="217037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dirty="0"/>
              <a:t>APP</a:t>
            </a:r>
            <a:r>
              <a:rPr lang="zh-TW" altLang="en-US" sz="2800" dirty="0"/>
              <a:t>功能介紹</a:t>
            </a:r>
            <a:endParaRPr sz="2800" dirty="0"/>
          </a:p>
        </p:txBody>
      </p:sp>
      <p:sp>
        <p:nvSpPr>
          <p:cNvPr id="21" name="Google Shape;23;p3">
            <a:extLst>
              <a:ext uri="{FF2B5EF4-FFF2-40B4-BE49-F238E27FC236}">
                <a16:creationId xmlns:a16="http://schemas.microsoft.com/office/drawing/2014/main" id="{1F560393-9EF7-48B3-802C-7ADBB21163A1}"/>
              </a:ext>
            </a:extLst>
          </p:cNvPr>
          <p:cNvSpPr/>
          <p:nvPr/>
        </p:nvSpPr>
        <p:spPr>
          <a:xfrm>
            <a:off x="1618552" y="2122737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4;p3">
            <a:extLst>
              <a:ext uri="{FF2B5EF4-FFF2-40B4-BE49-F238E27FC236}">
                <a16:creationId xmlns:a16="http://schemas.microsoft.com/office/drawing/2014/main" id="{7229D775-2250-4130-86B2-F962AE8B14F8}"/>
              </a:ext>
            </a:extLst>
          </p:cNvPr>
          <p:cNvSpPr/>
          <p:nvPr/>
        </p:nvSpPr>
        <p:spPr>
          <a:xfrm>
            <a:off x="1618552" y="209592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1618552" y="2122736"/>
            <a:ext cx="838800" cy="819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1</a:t>
            </a:r>
            <a:endParaRPr dirty="0"/>
          </a:p>
        </p:txBody>
      </p:sp>
      <p:sp>
        <p:nvSpPr>
          <p:cNvPr id="27" name="Google Shape;23;p3">
            <a:extLst>
              <a:ext uri="{FF2B5EF4-FFF2-40B4-BE49-F238E27FC236}">
                <a16:creationId xmlns:a16="http://schemas.microsoft.com/office/drawing/2014/main" id="{47A4D192-ABED-4881-BE4F-B06595B01BAF}"/>
              </a:ext>
            </a:extLst>
          </p:cNvPr>
          <p:cNvSpPr/>
          <p:nvPr/>
        </p:nvSpPr>
        <p:spPr>
          <a:xfrm>
            <a:off x="1618553" y="212273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03;p31">
            <a:extLst>
              <a:ext uri="{FF2B5EF4-FFF2-40B4-BE49-F238E27FC236}">
                <a16:creationId xmlns:a16="http://schemas.microsoft.com/office/drawing/2014/main" id="{C571C964-78E3-4414-890C-7866AFF379CB}"/>
              </a:ext>
            </a:extLst>
          </p:cNvPr>
          <p:cNvSpPr txBox="1">
            <a:spLocks/>
          </p:cNvSpPr>
          <p:nvPr/>
        </p:nvSpPr>
        <p:spPr>
          <a:xfrm>
            <a:off x="1618553" y="2122734"/>
            <a:ext cx="838800" cy="8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6793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/>
      <p:bldP spid="199" grpId="0"/>
      <p:bldP spid="21" grpId="0" animBg="1"/>
      <p:bldP spid="22" grpId="0" animBg="1"/>
      <p:bldP spid="203" grpId="0"/>
      <p:bldP spid="27" grpId="0" animBg="1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5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9" name="Google Shape;824;p56">
            <a:extLst>
              <a:ext uri="{FF2B5EF4-FFF2-40B4-BE49-F238E27FC236}">
                <a16:creationId xmlns:a16="http://schemas.microsoft.com/office/drawing/2014/main" id="{7519E47C-9A0E-41C8-9207-44FA5337FCD6}"/>
              </a:ext>
            </a:extLst>
          </p:cNvPr>
          <p:cNvGrpSpPr/>
          <p:nvPr/>
        </p:nvGrpSpPr>
        <p:grpSpPr>
          <a:xfrm rot="16200000">
            <a:off x="3150000" y="-284401"/>
            <a:ext cx="2750401" cy="6400800"/>
            <a:chOff x="2487400" y="238125"/>
            <a:chExt cx="2621025" cy="5226675"/>
          </a:xfrm>
        </p:grpSpPr>
        <p:sp>
          <p:nvSpPr>
            <p:cNvPr id="10" name="Google Shape;825;p56">
              <a:extLst>
                <a:ext uri="{FF2B5EF4-FFF2-40B4-BE49-F238E27FC236}">
                  <a16:creationId xmlns:a16="http://schemas.microsoft.com/office/drawing/2014/main" id="{7058BCFA-045C-44FC-8748-63D20FA85F7E}"/>
                </a:ext>
              </a:extLst>
            </p:cNvPr>
            <p:cNvSpPr/>
            <p:nvPr/>
          </p:nvSpPr>
          <p:spPr>
            <a:xfrm>
              <a:off x="2487400" y="238125"/>
              <a:ext cx="2621025" cy="5226675"/>
            </a:xfrm>
            <a:custGeom>
              <a:avLst/>
              <a:gdLst/>
              <a:ahLst/>
              <a:cxnLst/>
              <a:rect l="l" t="t" r="r" b="b"/>
              <a:pathLst>
                <a:path w="104841" h="209067" extrusionOk="0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26;p56">
              <a:extLst>
                <a:ext uri="{FF2B5EF4-FFF2-40B4-BE49-F238E27FC236}">
                  <a16:creationId xmlns:a16="http://schemas.microsoft.com/office/drawing/2014/main" id="{BDC36448-9142-4770-A638-93E4A0EA10D1}"/>
                </a:ext>
              </a:extLst>
            </p:cNvPr>
            <p:cNvSpPr/>
            <p:nvPr/>
          </p:nvSpPr>
          <p:spPr>
            <a:xfrm>
              <a:off x="3766600" y="5195775"/>
              <a:ext cx="67000" cy="64800"/>
            </a:xfrm>
            <a:custGeom>
              <a:avLst/>
              <a:gdLst/>
              <a:ahLst/>
              <a:cxnLst/>
              <a:rect l="l" t="t" r="r" b="b"/>
              <a:pathLst>
                <a:path w="2680" h="2592" extrusionOk="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27;p56">
              <a:extLst>
                <a:ext uri="{FF2B5EF4-FFF2-40B4-BE49-F238E27FC236}">
                  <a16:creationId xmlns:a16="http://schemas.microsoft.com/office/drawing/2014/main" id="{7750E22A-227F-40AB-8AAA-647AE1C6AAB1}"/>
                </a:ext>
              </a:extLst>
            </p:cNvPr>
            <p:cNvSpPr/>
            <p:nvPr/>
          </p:nvSpPr>
          <p:spPr>
            <a:xfrm>
              <a:off x="2507150" y="266650"/>
              <a:ext cx="2587000" cy="5158625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28;p56">
              <a:extLst>
                <a:ext uri="{FF2B5EF4-FFF2-40B4-BE49-F238E27FC236}">
                  <a16:creationId xmlns:a16="http://schemas.microsoft.com/office/drawing/2014/main" id="{4BDC8E3D-D821-4B4B-BC37-66E03F895DA3}"/>
                </a:ext>
              </a:extLst>
            </p:cNvPr>
            <p:cNvSpPr/>
            <p:nvPr/>
          </p:nvSpPr>
          <p:spPr>
            <a:xfrm>
              <a:off x="3505950" y="480600"/>
              <a:ext cx="567450" cy="35425"/>
            </a:xfrm>
            <a:custGeom>
              <a:avLst/>
              <a:gdLst/>
              <a:ahLst/>
              <a:cxnLst/>
              <a:rect l="l" t="t" r="r" b="b"/>
              <a:pathLst>
                <a:path w="22698" h="1417" extrusionOk="0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29;p56">
              <a:extLst>
                <a:ext uri="{FF2B5EF4-FFF2-40B4-BE49-F238E27FC236}">
                  <a16:creationId xmlns:a16="http://schemas.microsoft.com/office/drawing/2014/main" id="{789688C2-ECB5-47A9-A693-CF124EB13974}"/>
                </a:ext>
              </a:extLst>
            </p:cNvPr>
            <p:cNvSpPr/>
            <p:nvPr/>
          </p:nvSpPr>
          <p:spPr>
            <a:xfrm>
              <a:off x="2967225" y="5182600"/>
              <a:ext cx="97750" cy="13200"/>
            </a:xfrm>
            <a:custGeom>
              <a:avLst/>
              <a:gdLst/>
              <a:ahLst/>
              <a:cxnLst/>
              <a:rect l="l" t="t" r="r" b="b"/>
              <a:pathLst>
                <a:path w="3910" h="528" extrusionOk="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30;p56">
              <a:extLst>
                <a:ext uri="{FF2B5EF4-FFF2-40B4-BE49-F238E27FC236}">
                  <a16:creationId xmlns:a16="http://schemas.microsoft.com/office/drawing/2014/main" id="{0075BA17-6BB0-4942-8C5E-FD6CF45BC77E}"/>
                </a:ext>
              </a:extLst>
            </p:cNvPr>
            <p:cNvSpPr/>
            <p:nvPr/>
          </p:nvSpPr>
          <p:spPr>
            <a:xfrm>
              <a:off x="3756725" y="5184775"/>
              <a:ext cx="86775" cy="85675"/>
            </a:xfrm>
            <a:custGeom>
              <a:avLst/>
              <a:gdLst/>
              <a:ahLst/>
              <a:cxnLst/>
              <a:rect l="l" t="t" r="r" b="b"/>
              <a:pathLst>
                <a:path w="3471" h="3427" extrusionOk="0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31;p56">
              <a:extLst>
                <a:ext uri="{FF2B5EF4-FFF2-40B4-BE49-F238E27FC236}">
                  <a16:creationId xmlns:a16="http://schemas.microsoft.com/office/drawing/2014/main" id="{100D01A2-FE5B-47DC-A1BD-63773B8B2D28}"/>
                </a:ext>
              </a:extLst>
            </p:cNvPr>
            <p:cNvSpPr/>
            <p:nvPr/>
          </p:nvSpPr>
          <p:spPr>
            <a:xfrm>
              <a:off x="4480325" y="5179850"/>
              <a:ext cx="50525" cy="102125"/>
            </a:xfrm>
            <a:custGeom>
              <a:avLst/>
              <a:gdLst/>
              <a:ahLst/>
              <a:cxnLst/>
              <a:rect l="l" t="t" r="r" b="b"/>
              <a:pathLst>
                <a:path w="2021" h="4085" extrusionOk="0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EC2EA03E-2553-400A-8EDE-343417D9A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378" y="1627127"/>
            <a:ext cx="5312854" cy="25840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F1618E2-B964-4632-9D27-BBC8892E5D0E}"/>
              </a:ext>
            </a:extLst>
          </p:cNvPr>
          <p:cNvSpPr txBox="1"/>
          <p:nvPr/>
        </p:nvSpPr>
        <p:spPr>
          <a:xfrm>
            <a:off x="2779200" y="352800"/>
            <a:ext cx="342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/>
              <a:t>功能介紹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F1F7C8CF-315A-4D82-AA84-E960E5775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847" y="1102648"/>
            <a:ext cx="2228850" cy="43815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2D53A0CC-DC08-4B5A-BFE6-ECAA785A3E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847" y="1743320"/>
            <a:ext cx="2228850" cy="428625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60403430-643F-471B-848F-2D607F6AD2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1847" y="2166903"/>
            <a:ext cx="3381375" cy="447675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4CECA09B-24FC-4369-83E6-DF9DB90595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897" y="2817315"/>
            <a:ext cx="2209800" cy="438150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2FB239D6-E175-4DE8-BF74-ABA27062D916}"/>
              </a:ext>
            </a:extLst>
          </p:cNvPr>
          <p:cNvSpPr txBox="1"/>
          <p:nvPr/>
        </p:nvSpPr>
        <p:spPr>
          <a:xfrm>
            <a:off x="4727448" y="1137057"/>
            <a:ext cx="335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/>
              <a:t>儲存全部路徑資料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54C3186-E6A7-4C25-9F72-D53E619E3B8D}"/>
              </a:ext>
            </a:extLst>
          </p:cNvPr>
          <p:cNvSpPr txBox="1"/>
          <p:nvPr/>
        </p:nvSpPr>
        <p:spPr>
          <a:xfrm>
            <a:off x="4727448" y="1743141"/>
            <a:ext cx="335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/>
              <a:t>新增一條空的路徑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C0A3E295-FC97-43A2-964F-6DD0CB6CE3A9}"/>
              </a:ext>
            </a:extLst>
          </p:cNvPr>
          <p:cNvSpPr txBox="1"/>
          <p:nvPr/>
        </p:nvSpPr>
        <p:spPr>
          <a:xfrm>
            <a:off x="4727448" y="2193517"/>
            <a:ext cx="335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/>
              <a:t>自訂你路徑所要的名字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A4E9B58-F491-49E8-8EE4-A733BF78F3D1}"/>
              </a:ext>
            </a:extLst>
          </p:cNvPr>
          <p:cNvSpPr txBox="1"/>
          <p:nvPr/>
        </p:nvSpPr>
        <p:spPr>
          <a:xfrm>
            <a:off x="4727448" y="2832997"/>
            <a:ext cx="335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/>
              <a:t>下拉式選單，選擇你要的路徑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150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69136E-6 L 0.16129 4.69136E-6 C 0.23368 4.69136E-6 0.32274 0.07592 0.32274 0.13827 L 0.32274 0.27716 " pathEditMode="relative" rAng="0" ptsTypes="AAAA">
                                      <p:cBhvr>
                                        <p:cTn id="2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28" y="1385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2.59259E-6 L 0.16128 -2.59259E-6 C 0.23368 -2.59259E-6 0.32274 0.07593 0.32274 0.13827 L 0.32274 0.27716 " pathEditMode="relative" rAng="0" ptsTypes="AAAA">
                                      <p:cBhvr>
                                        <p:cTn id="3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28" y="138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3" grpId="0"/>
      <p:bldP spid="27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93382A0-4F35-417E-806C-A1F9161586D2}"/>
              </a:ext>
            </a:extLst>
          </p:cNvPr>
          <p:cNvSpPr txBox="1"/>
          <p:nvPr/>
        </p:nvSpPr>
        <p:spPr>
          <a:xfrm>
            <a:off x="2381508" y="0"/>
            <a:ext cx="450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/>
              <a:t>影片示範</a:t>
            </a:r>
            <a:r>
              <a:rPr lang="en-US" altLang="zh-TW" sz="4000" b="1" dirty="0"/>
              <a:t>-</a:t>
            </a:r>
            <a:r>
              <a:rPr lang="zh-TW" altLang="en-US" sz="4000" b="1" dirty="0"/>
              <a:t>規劃路徑</a:t>
            </a:r>
          </a:p>
        </p:txBody>
      </p:sp>
      <p:pic>
        <p:nvPicPr>
          <p:cNvPr id="4" name="565586.t">
            <a:hlinkClick r:id="" action="ppaction://media"/>
            <a:extLst>
              <a:ext uri="{FF2B5EF4-FFF2-40B4-BE49-F238E27FC236}">
                <a16:creationId xmlns:a16="http://schemas.microsoft.com/office/drawing/2014/main" id="{4469E924-D5B7-4115-811D-DAED632DF4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4800" y="631269"/>
            <a:ext cx="7994399" cy="388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2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84618C9-B25D-4F24-B5C5-181F2EB551D5}"/>
              </a:ext>
            </a:extLst>
          </p:cNvPr>
          <p:cNvSpPr txBox="1"/>
          <p:nvPr/>
        </p:nvSpPr>
        <p:spPr>
          <a:xfrm>
            <a:off x="2381508" y="0"/>
            <a:ext cx="4380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/>
              <a:t>影片示範</a:t>
            </a:r>
            <a:r>
              <a:rPr lang="en-US" altLang="zh-TW" sz="4000" b="1" dirty="0"/>
              <a:t>-</a:t>
            </a:r>
            <a:r>
              <a:rPr lang="zh-TW" altLang="en-US" sz="4000" b="1" dirty="0"/>
              <a:t>導航</a:t>
            </a:r>
          </a:p>
        </p:txBody>
      </p:sp>
      <p:pic>
        <p:nvPicPr>
          <p:cNvPr id="2" name="565587.t">
            <a:hlinkClick r:id="" action="ppaction://media"/>
            <a:extLst>
              <a:ext uri="{FF2B5EF4-FFF2-40B4-BE49-F238E27FC236}">
                <a16:creationId xmlns:a16="http://schemas.microsoft.com/office/drawing/2014/main" id="{0CD67DD3-FC9C-4762-AD8F-539B2BCD3C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351" y="601980"/>
            <a:ext cx="8413298" cy="4084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2820120" y="2230500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dirty="0"/>
              <a:t>APP</a:t>
            </a:r>
            <a:r>
              <a:rPr lang="zh-TW" altLang="en-US" sz="2800" dirty="0"/>
              <a:t>功能介紹</a:t>
            </a:r>
            <a:endParaRPr sz="2800" dirty="0"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2820120" y="220660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TW" altLang="en-US" sz="2800" dirty="0"/>
              <a:t>開發流程介紹</a:t>
            </a:r>
            <a:endParaRPr sz="2800" dirty="0"/>
          </a:p>
        </p:txBody>
      </p:sp>
      <p:sp>
        <p:nvSpPr>
          <p:cNvPr id="22" name="Google Shape;24;p3">
            <a:extLst>
              <a:ext uri="{FF2B5EF4-FFF2-40B4-BE49-F238E27FC236}">
                <a16:creationId xmlns:a16="http://schemas.microsoft.com/office/drawing/2014/main" id="{7229D775-2250-4130-86B2-F962AE8B14F8}"/>
              </a:ext>
            </a:extLst>
          </p:cNvPr>
          <p:cNvSpPr/>
          <p:nvPr/>
        </p:nvSpPr>
        <p:spPr>
          <a:xfrm>
            <a:off x="1637817" y="2156047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5;p3">
            <a:extLst>
              <a:ext uri="{FF2B5EF4-FFF2-40B4-BE49-F238E27FC236}">
                <a16:creationId xmlns:a16="http://schemas.microsoft.com/office/drawing/2014/main" id="{A2ADB34C-4C42-46E7-AF79-64DC079593A4}"/>
              </a:ext>
            </a:extLst>
          </p:cNvPr>
          <p:cNvSpPr/>
          <p:nvPr/>
        </p:nvSpPr>
        <p:spPr>
          <a:xfrm>
            <a:off x="1638499" y="2154317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3;p3">
            <a:extLst>
              <a:ext uri="{FF2B5EF4-FFF2-40B4-BE49-F238E27FC236}">
                <a16:creationId xmlns:a16="http://schemas.microsoft.com/office/drawing/2014/main" id="{47A4D192-ABED-4881-BE4F-B06595B01BAF}"/>
              </a:ext>
            </a:extLst>
          </p:cNvPr>
          <p:cNvSpPr/>
          <p:nvPr/>
        </p:nvSpPr>
        <p:spPr>
          <a:xfrm>
            <a:off x="1637818" y="2182862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03;p31">
            <a:extLst>
              <a:ext uri="{FF2B5EF4-FFF2-40B4-BE49-F238E27FC236}">
                <a16:creationId xmlns:a16="http://schemas.microsoft.com/office/drawing/2014/main" id="{C571C964-78E3-4414-890C-7866AFF379CB}"/>
              </a:ext>
            </a:extLst>
          </p:cNvPr>
          <p:cNvSpPr txBox="1">
            <a:spLocks/>
          </p:cNvSpPr>
          <p:nvPr/>
        </p:nvSpPr>
        <p:spPr>
          <a:xfrm>
            <a:off x="1637818" y="2182861"/>
            <a:ext cx="838800" cy="8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s" dirty="0"/>
              <a:t>2</a:t>
            </a:r>
          </a:p>
        </p:txBody>
      </p:sp>
      <p:sp>
        <p:nvSpPr>
          <p:cNvPr id="29" name="Google Shape;23;p3">
            <a:extLst>
              <a:ext uri="{FF2B5EF4-FFF2-40B4-BE49-F238E27FC236}">
                <a16:creationId xmlns:a16="http://schemas.microsoft.com/office/drawing/2014/main" id="{AC650341-E08A-4B97-B111-A27B38CFDCDC}"/>
              </a:ext>
            </a:extLst>
          </p:cNvPr>
          <p:cNvSpPr/>
          <p:nvPr/>
        </p:nvSpPr>
        <p:spPr>
          <a:xfrm>
            <a:off x="1637817" y="218286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03;p31">
            <a:extLst>
              <a:ext uri="{FF2B5EF4-FFF2-40B4-BE49-F238E27FC236}">
                <a16:creationId xmlns:a16="http://schemas.microsoft.com/office/drawing/2014/main" id="{7E08647E-8A11-4E7C-BF2B-D1EC5D84D558}"/>
              </a:ext>
            </a:extLst>
          </p:cNvPr>
          <p:cNvSpPr txBox="1">
            <a:spLocks/>
          </p:cNvSpPr>
          <p:nvPr/>
        </p:nvSpPr>
        <p:spPr>
          <a:xfrm>
            <a:off x="1637817" y="2182859"/>
            <a:ext cx="838800" cy="8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vo"/>
              <a:buNone/>
              <a:defRPr sz="28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4767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0"/>
      <p:bldP spid="202" grpId="0"/>
      <p:bldP spid="22" grpId="0" animBg="1"/>
      <p:bldP spid="23" grpId="0" animBg="1"/>
      <p:bldP spid="27" grpId="0" animBg="1"/>
      <p:bldP spid="28" grpId="0"/>
      <p:bldP spid="29" grpId="0" animBg="1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9</a:t>
            </a:fld>
            <a:endParaRPr>
              <a:solidFill>
                <a:srgbClr val="CCCCCC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5E9F545-F4F0-4E96-8214-FA9C18FB41FC}"/>
              </a:ext>
            </a:extLst>
          </p:cNvPr>
          <p:cNvSpPr/>
          <p:nvPr/>
        </p:nvSpPr>
        <p:spPr>
          <a:xfrm>
            <a:off x="520607" y="2542966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Dubai" panose="020B0503030403030204" pitchFamily="34" charset="-78"/>
              </a:rPr>
              <a:t>掃描</a:t>
            </a:r>
            <a:r>
              <a:rPr lang="en-US" altLang="zh-TW" dirty="0" err="1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Dubai" panose="020B0503030403030204" pitchFamily="34" charset="-78"/>
              </a:rPr>
              <a:t>QRcode</a:t>
            </a:r>
            <a:endParaRPr lang="zh-TW" altLang="en-US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Dubai" panose="020B0503030403030204" pitchFamily="34" charset="-78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89373B7E-4570-41C8-9F41-62AF9A764162}"/>
              </a:ext>
            </a:extLst>
          </p:cNvPr>
          <p:cNvSpPr/>
          <p:nvPr/>
        </p:nvSpPr>
        <p:spPr>
          <a:xfrm>
            <a:off x="2034595" y="2542966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載入路徑資料</a:t>
            </a: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BFE14198-05CB-4A64-83FE-1E36A06BF0C2}"/>
              </a:ext>
            </a:extLst>
          </p:cNvPr>
          <p:cNvCxnSpPr>
            <a:stCxn id="4" idx="3"/>
            <a:endCxn id="93" idx="1"/>
          </p:cNvCxnSpPr>
          <p:nvPr/>
        </p:nvCxnSpPr>
        <p:spPr>
          <a:xfrm>
            <a:off x="1815451" y="2976806"/>
            <a:ext cx="219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菱形 7">
            <a:extLst>
              <a:ext uri="{FF2B5EF4-FFF2-40B4-BE49-F238E27FC236}">
                <a16:creationId xmlns:a16="http://schemas.microsoft.com/office/drawing/2014/main" id="{72AAAAC0-5511-4B46-BC89-469026677E07}"/>
              </a:ext>
            </a:extLst>
          </p:cNvPr>
          <p:cNvSpPr/>
          <p:nvPr/>
        </p:nvSpPr>
        <p:spPr>
          <a:xfrm>
            <a:off x="3457367" y="2367773"/>
            <a:ext cx="1955615" cy="121806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根據使用情境選擇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5D57BAA-E926-4B8A-BD77-9D0D0FC15EB7}"/>
              </a:ext>
            </a:extLst>
          </p:cNvPr>
          <p:cNvCxnSpPr>
            <a:stCxn id="93" idx="3"/>
            <a:endCxn id="8" idx="1"/>
          </p:cNvCxnSpPr>
          <p:nvPr/>
        </p:nvCxnSpPr>
        <p:spPr>
          <a:xfrm flipV="1">
            <a:off x="3329439" y="2976805"/>
            <a:ext cx="12792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9DC5DD78-8A3D-4488-9BF7-0E6C74F57DD1}"/>
              </a:ext>
            </a:extLst>
          </p:cNvPr>
          <p:cNvCxnSpPr>
            <a:stCxn id="8" idx="0"/>
          </p:cNvCxnSpPr>
          <p:nvPr/>
        </p:nvCxnSpPr>
        <p:spPr>
          <a:xfrm rot="5400000" flipH="1" flipV="1">
            <a:off x="4714661" y="1442523"/>
            <a:ext cx="645764" cy="12047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接點: 肘形 101">
            <a:extLst>
              <a:ext uri="{FF2B5EF4-FFF2-40B4-BE49-F238E27FC236}">
                <a16:creationId xmlns:a16="http://schemas.microsoft.com/office/drawing/2014/main" id="{868854F8-DDF7-4429-8AE9-8F7FBD48A814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4804765" y="3216245"/>
            <a:ext cx="465557" cy="120473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" name="矩形 104">
            <a:extLst>
              <a:ext uri="{FF2B5EF4-FFF2-40B4-BE49-F238E27FC236}">
                <a16:creationId xmlns:a16="http://schemas.microsoft.com/office/drawing/2014/main" id="{87D3C91F-2991-4C1C-8800-EA187E5CA5EB}"/>
              </a:ext>
            </a:extLst>
          </p:cNvPr>
          <p:cNvSpPr/>
          <p:nvPr/>
        </p:nvSpPr>
        <p:spPr>
          <a:xfrm>
            <a:off x="5639912" y="1288169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規劃路徑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588E44D9-8ED6-4104-81C8-1F86C42E7337}"/>
              </a:ext>
            </a:extLst>
          </p:cNvPr>
          <p:cNvSpPr/>
          <p:nvPr/>
        </p:nvSpPr>
        <p:spPr>
          <a:xfrm>
            <a:off x="5639912" y="3617552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選擇目的地</a:t>
            </a: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C774C836-C4E2-42EE-A918-4A9063060321}"/>
              </a:ext>
            </a:extLst>
          </p:cNvPr>
          <p:cNvSpPr/>
          <p:nvPr/>
        </p:nvSpPr>
        <p:spPr>
          <a:xfrm>
            <a:off x="7346347" y="1288168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儲存路徑資料</a:t>
            </a: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8ED161C7-19E3-404D-B8ED-38381AEE9E58}"/>
              </a:ext>
            </a:extLst>
          </p:cNvPr>
          <p:cNvSpPr/>
          <p:nvPr/>
        </p:nvSpPr>
        <p:spPr>
          <a:xfrm>
            <a:off x="7346347" y="3617551"/>
            <a:ext cx="1294844" cy="867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進行導航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24E77B5-E966-4E81-A5B6-B03E532B744C}"/>
              </a:ext>
            </a:extLst>
          </p:cNvPr>
          <p:cNvCxnSpPr>
            <a:stCxn id="105" idx="3"/>
            <a:endCxn id="107" idx="1"/>
          </p:cNvCxnSpPr>
          <p:nvPr/>
        </p:nvCxnSpPr>
        <p:spPr>
          <a:xfrm flipV="1">
            <a:off x="6934756" y="1722008"/>
            <a:ext cx="41159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直線單箭頭接點 110">
            <a:extLst>
              <a:ext uri="{FF2B5EF4-FFF2-40B4-BE49-F238E27FC236}">
                <a16:creationId xmlns:a16="http://schemas.microsoft.com/office/drawing/2014/main" id="{A4804700-7BB8-4C12-A5B2-19B91FEC7DF6}"/>
              </a:ext>
            </a:extLst>
          </p:cNvPr>
          <p:cNvCxnSpPr/>
          <p:nvPr/>
        </p:nvCxnSpPr>
        <p:spPr>
          <a:xfrm flipV="1">
            <a:off x="6934755" y="4051390"/>
            <a:ext cx="41159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7CB90E7-4D77-47C3-BB12-16EB47C0B7E8}"/>
              </a:ext>
            </a:extLst>
          </p:cNvPr>
          <p:cNvSpPr txBox="1"/>
          <p:nvPr/>
        </p:nvSpPr>
        <p:spPr>
          <a:xfrm>
            <a:off x="3581984" y="60728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整體流程圖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E7E960B-50B0-4CC5-9F32-E7E2366CDA4C}"/>
              </a:ext>
            </a:extLst>
          </p:cNvPr>
          <p:cNvSpPr txBox="1"/>
          <p:nvPr/>
        </p:nvSpPr>
        <p:spPr>
          <a:xfrm>
            <a:off x="4479633" y="1375122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管理方</a:t>
            </a:r>
          </a:p>
        </p:txBody>
      </p:sp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4E9628A0-BD88-42F8-9E73-BCC43A5BF62D}"/>
              </a:ext>
            </a:extLst>
          </p:cNvPr>
          <p:cNvSpPr txBox="1"/>
          <p:nvPr/>
        </p:nvSpPr>
        <p:spPr>
          <a:xfrm>
            <a:off x="4476468" y="405139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用戶方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3" grpId="0" animBg="1"/>
      <p:bldP spid="8" grpId="0" animBg="1"/>
      <p:bldP spid="105" grpId="0" animBg="1"/>
      <p:bldP spid="106" grpId="0" animBg="1"/>
      <p:bldP spid="107" grpId="0" animBg="1"/>
      <p:bldP spid="108" grpId="0" animBg="1"/>
      <p:bldP spid="17" grpId="0"/>
      <p:bldP spid="18" grpId="0"/>
      <p:bldP spid="114" grpId="0"/>
    </p:bldLst>
  </p:timing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168</Words>
  <Application>Microsoft Office PowerPoint</Application>
  <PresentationFormat>如螢幕大小 (16:9)</PresentationFormat>
  <Paragraphs>61</Paragraphs>
  <Slides>11</Slides>
  <Notes>11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Yu Gothic UI Semibold</vt:lpstr>
      <vt:lpstr>Bodoni</vt:lpstr>
      <vt:lpstr>Ubuntu</vt:lpstr>
      <vt:lpstr>Ubuntu Light</vt:lpstr>
      <vt:lpstr>Arial</vt:lpstr>
      <vt:lpstr>Wingdings</vt:lpstr>
      <vt:lpstr>Arvo</vt:lpstr>
      <vt:lpstr>Minimal Charm</vt:lpstr>
      <vt:lpstr>AR室內導航</vt:lpstr>
      <vt:lpstr>專題緣由以及未來理想</vt:lpstr>
      <vt:lpstr>專題緣由以及未來理想</vt:lpstr>
      <vt:lpstr>專題緣由以及未來理想</vt:lpstr>
      <vt:lpstr>PowerPoint 簡報</vt:lpstr>
      <vt:lpstr>PowerPoint 簡報</vt:lpstr>
      <vt:lpstr>PowerPoint 簡報</vt:lpstr>
      <vt:lpstr>APP功能介紹</vt:lpstr>
      <vt:lpstr>PowerPoint 簡報</vt:lpstr>
      <vt:lpstr>開發過程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AR室內導航</dc:title>
  <cp:lastModifiedBy>秉豪 尹</cp:lastModifiedBy>
  <cp:revision>36</cp:revision>
  <dcterms:modified xsi:type="dcterms:W3CDTF">2020-06-05T03:04:19Z</dcterms:modified>
</cp:coreProperties>
</file>